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45" r:id="rId4"/>
  </p:sldMasterIdLst>
  <p:notesMasterIdLst>
    <p:notesMasterId r:id="rId16"/>
  </p:notesMasterIdLst>
  <p:handoutMasterIdLst>
    <p:handoutMasterId r:id="rId17"/>
  </p:handoutMasterIdLst>
  <p:sldIdLst>
    <p:sldId id="300" r:id="rId5"/>
    <p:sldId id="626" r:id="rId6"/>
    <p:sldId id="631" r:id="rId7"/>
    <p:sldId id="633" r:id="rId8"/>
    <p:sldId id="637" r:id="rId9"/>
    <p:sldId id="634" r:id="rId10"/>
    <p:sldId id="636" r:id="rId11"/>
    <p:sldId id="638" r:id="rId12"/>
    <p:sldId id="639" r:id="rId13"/>
    <p:sldId id="260" r:id="rId14"/>
    <p:sldId id="266" r:id="rId15"/>
  </p:sldIdLst>
  <p:sldSz cx="12192000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s" id="{C5342A28-2390-49AC-8D6E-AF1F0D84A1DA}">
          <p14:sldIdLst>
            <p14:sldId id="300"/>
          </p14:sldIdLst>
        </p14:section>
        <p14:section name="Content Layouts" id="{9FAAE9DC-6B47-4489-8D39-F9B192C11667}">
          <p14:sldIdLst>
            <p14:sldId id="626"/>
            <p14:sldId id="631"/>
            <p14:sldId id="633"/>
            <p14:sldId id="637"/>
            <p14:sldId id="634"/>
            <p14:sldId id="636"/>
            <p14:sldId id="638"/>
            <p14:sldId id="639"/>
            <p14:sldId id="260"/>
            <p14:sldId id="266"/>
          </p14:sldIdLst>
        </p14:section>
        <p14:section name="Section Headers (or Alt. Title)" id="{1C13A149-C850-4041-9DC4-6AB9E8F360B0}">
          <p14:sldIdLst/>
        </p14:section>
        <p14:section name="Closing Slide" id="{43749174-0982-4D47-991C-15D33C33AAFE}">
          <p14:sldIdLst/>
        </p14:section>
        <p14:section name="Slide starters" id="{A9C746AC-6EA9-450E-BBE0-B0658637B2F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F8016"/>
    <a:srgbClr val="F2B411"/>
    <a:srgbClr val="B39AD0"/>
    <a:srgbClr val="008770"/>
    <a:srgbClr val="99D0C6"/>
    <a:srgbClr val="9ABCDB"/>
    <a:srgbClr val="A32A2E"/>
    <a:srgbClr val="D0D0CE"/>
    <a:srgbClr val="B1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29"/>
    <p:restoredTop sz="94648"/>
  </p:normalViewPr>
  <p:slideViewPr>
    <p:cSldViewPr snapToGrid="0">
      <p:cViewPr varScale="1">
        <p:scale>
          <a:sx n="93" d="100"/>
          <a:sy n="93" d="100"/>
        </p:scale>
        <p:origin x="224" y="496"/>
      </p:cViewPr>
      <p:guideLst>
        <p:guide orient="horz" pos="11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9C8623D-2600-8B4E-9880-1F8F2866E3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3E524F-FC6C-9844-8394-D4AA353F6C2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AF9069-B7F4-F34D-9B36-2A35E465BBD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7199D-25F8-A745-8C7F-F9C786EEBB0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632D081-565B-C446-8631-F3EAC4DA2C2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9ED82-0CB5-7D41-A2C7-2F0BC902BB2A}" type="datetimeFigureOut">
              <a:rPr lang="en-US" smtClean="0"/>
              <a:pPr/>
              <a:t>3/27/19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9210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tiff>
</file>

<file path=ppt/media/image18.tiff>
</file>

<file path=ppt/media/image19.tiff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1059E1-8A92-412E-9FFC-46DC2A12AD11}" type="datetimeFigureOut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1AA27-3892-4360-B986-D6B124C223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88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jpe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jpe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 Days - Intr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5BC4B5F-4801-1049-98FD-CF515D3699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29" t="18812" r="21358" b="7985"/>
          <a:stretch/>
        </p:blipFill>
        <p:spPr>
          <a:xfrm>
            <a:off x="6663559" y="0"/>
            <a:ext cx="5528441" cy="68580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EBC11542-902F-D24F-B83C-70B716ACBF47}"/>
              </a:ext>
            </a:extLst>
          </p:cNvPr>
          <p:cNvSpPr/>
          <p:nvPr userDrawn="1"/>
        </p:nvSpPr>
        <p:spPr>
          <a:xfrm>
            <a:off x="3880312" y="5486400"/>
            <a:ext cx="1371600" cy="1371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53A0B82-B774-A140-ACED-45329EC7F04D}"/>
              </a:ext>
            </a:extLst>
          </p:cNvPr>
          <p:cNvSpPr/>
          <p:nvPr userDrawn="1"/>
        </p:nvSpPr>
        <p:spPr>
          <a:xfrm>
            <a:off x="5289550" y="5486400"/>
            <a:ext cx="1371600" cy="1371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E4E8C6-7E59-D944-89BD-F00E00C18DBD}"/>
              </a:ext>
            </a:extLst>
          </p:cNvPr>
          <p:cNvSpPr/>
          <p:nvPr userDrawn="1"/>
        </p:nvSpPr>
        <p:spPr>
          <a:xfrm>
            <a:off x="3452037" y="3012558"/>
            <a:ext cx="3147237" cy="10916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CD895A-87E1-2148-AD24-E43F1AC956AC}"/>
              </a:ext>
            </a:extLst>
          </p:cNvPr>
          <p:cNvSpPr/>
          <p:nvPr userDrawn="1"/>
        </p:nvSpPr>
        <p:spPr>
          <a:xfrm>
            <a:off x="5293360" y="0"/>
            <a:ext cx="137160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8D1BFD-0226-254E-8E83-F6F8A8C0251B}"/>
              </a:ext>
            </a:extLst>
          </p:cNvPr>
          <p:cNvSpPr/>
          <p:nvPr userDrawn="1"/>
        </p:nvSpPr>
        <p:spPr>
          <a:xfrm>
            <a:off x="6667500" y="5486400"/>
            <a:ext cx="137160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03E8AB1-19CD-A648-878B-2259237BD090}"/>
              </a:ext>
            </a:extLst>
          </p:cNvPr>
          <p:cNvSpPr/>
          <p:nvPr userDrawn="1"/>
        </p:nvSpPr>
        <p:spPr>
          <a:xfrm>
            <a:off x="10820400" y="5486400"/>
            <a:ext cx="1371600" cy="1371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F4FF6DA-5192-7245-ABF7-DA08EFE5BB8F}"/>
              </a:ext>
            </a:extLst>
          </p:cNvPr>
          <p:cNvSpPr/>
          <p:nvPr/>
        </p:nvSpPr>
        <p:spPr>
          <a:xfrm>
            <a:off x="10821751" y="5490972"/>
            <a:ext cx="45719" cy="1367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EB16C0E-043E-1949-854B-655124EDA222}"/>
              </a:ext>
            </a:extLst>
          </p:cNvPr>
          <p:cNvSpPr/>
          <p:nvPr/>
        </p:nvSpPr>
        <p:spPr>
          <a:xfrm>
            <a:off x="803827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64F0CAB-6EEB-004E-94F9-AAAB6280C876}"/>
              </a:ext>
            </a:extLst>
          </p:cNvPr>
          <p:cNvSpPr/>
          <p:nvPr/>
        </p:nvSpPr>
        <p:spPr>
          <a:xfrm>
            <a:off x="664653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7F00F13-C659-F243-9F0F-6D7A87BD7E96}"/>
              </a:ext>
            </a:extLst>
          </p:cNvPr>
          <p:cNvSpPr/>
          <p:nvPr/>
        </p:nvSpPr>
        <p:spPr>
          <a:xfrm>
            <a:off x="525479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5E95D05-FB85-3145-BFF2-6369ED7DA7F7}"/>
              </a:ext>
            </a:extLst>
          </p:cNvPr>
          <p:cNvSpPr/>
          <p:nvPr/>
        </p:nvSpPr>
        <p:spPr>
          <a:xfrm rot="5400000">
            <a:off x="8739851" y="-680976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FEB2CE0-7BD6-9840-82F0-C21406DC2D92}"/>
              </a:ext>
            </a:extLst>
          </p:cNvPr>
          <p:cNvSpPr/>
          <p:nvPr/>
        </p:nvSpPr>
        <p:spPr>
          <a:xfrm rot="5400000">
            <a:off x="6073141" y="-614131"/>
            <a:ext cx="45719" cy="12192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1749766-50E9-0B42-9549-D1A3EC25B2CD}"/>
              </a:ext>
            </a:extLst>
          </p:cNvPr>
          <p:cNvSpPr/>
          <p:nvPr/>
        </p:nvSpPr>
        <p:spPr>
          <a:xfrm>
            <a:off x="386305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083C7D1-2182-B243-9EE4-F321859EDB04}"/>
              </a:ext>
            </a:extLst>
          </p:cNvPr>
          <p:cNvSpPr/>
          <p:nvPr/>
        </p:nvSpPr>
        <p:spPr>
          <a:xfrm rot="5400000">
            <a:off x="4602192" y="-2071625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222A3D9-6285-CD42-BC83-D271B7289A5F}"/>
              </a:ext>
            </a:extLst>
          </p:cNvPr>
          <p:cNvSpPr/>
          <p:nvPr userDrawn="1"/>
        </p:nvSpPr>
        <p:spPr>
          <a:xfrm>
            <a:off x="0" y="6252210"/>
            <a:ext cx="1965960" cy="605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562FAE-D3E7-4AF2-9F04-7B5F288F01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6" t="19533" r="8101" b="19620"/>
          <a:stretch/>
        </p:blipFill>
        <p:spPr>
          <a:xfrm>
            <a:off x="353112" y="5795737"/>
            <a:ext cx="2186147" cy="667645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50D69A42-B814-4341-91D4-81CD852600A9}"/>
              </a:ext>
            </a:extLst>
          </p:cNvPr>
          <p:cNvSpPr/>
          <p:nvPr userDrawn="1"/>
        </p:nvSpPr>
        <p:spPr>
          <a:xfrm>
            <a:off x="403859" y="575310"/>
            <a:ext cx="4872333" cy="605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7ACA789-40C8-FB4B-899C-04D2403019B7}"/>
              </a:ext>
            </a:extLst>
          </p:cNvPr>
          <p:cNvSpPr/>
          <p:nvPr userDrawn="1"/>
        </p:nvSpPr>
        <p:spPr>
          <a:xfrm>
            <a:off x="6642907" y="1347354"/>
            <a:ext cx="1420437" cy="4139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E143B5-0A6F-F246-854A-AA32DB5C34B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" y="1299210"/>
            <a:ext cx="3017520" cy="8621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 bwMode="gray">
          <a:xfrm>
            <a:off x="495301" y="2171700"/>
            <a:ext cx="7440386" cy="2037635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Insightful presentation title in sentence case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 bwMode="gray">
          <a:xfrm>
            <a:off x="495301" y="4292897"/>
            <a:ext cx="7440386" cy="661876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Event City or Speaker Name</a:t>
            </a:r>
          </a:p>
        </p:txBody>
      </p:sp>
      <p:sp>
        <p:nvSpPr>
          <p:cNvPr id="11" name="Text Placeholder 10"/>
          <p:cNvSpPr>
            <a:spLocks noGrp="1"/>
          </p:cNvSpPr>
          <p:nvPr userDrawn="1">
            <p:ph type="body" sz="quarter" idx="13" hasCustomPrompt="1"/>
          </p:nvPr>
        </p:nvSpPr>
        <p:spPr bwMode="gray">
          <a:xfrm>
            <a:off x="495300" y="5033179"/>
            <a:ext cx="7440011" cy="432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Month DD, YYYY</a:t>
            </a:r>
          </a:p>
        </p:txBody>
      </p:sp>
    </p:spTree>
    <p:extLst>
      <p:ext uri="{BB962C8B-B14F-4D97-AF65-F5344CB8AC3E}">
        <p14:creationId xmlns:p14="http://schemas.microsoft.com/office/powerpoint/2010/main" val="1309202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5 Column | Type insightful headline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A131AD87-B724-594E-98FD-35F8EA8B27DF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44608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95300" y="1828797"/>
            <a:ext cx="2194560" cy="663575"/>
          </a:xfrm>
          <a:solidFill>
            <a:schemeClr val="tx2"/>
          </a:solidFill>
        </p:spPr>
        <p:txBody>
          <a:bodyPr lIns="137160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2780847" y="1828798"/>
            <a:ext cx="2194560" cy="663575"/>
          </a:xfrm>
          <a:solidFill>
            <a:schemeClr val="accent2"/>
          </a:solidFill>
        </p:spPr>
        <p:txBody>
          <a:bodyPr lIns="137160" anchor="ctr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5066394" y="1828798"/>
            <a:ext cx="2194560" cy="663575"/>
          </a:xfrm>
          <a:solidFill>
            <a:schemeClr val="accent4"/>
          </a:solidFill>
        </p:spPr>
        <p:txBody>
          <a:bodyPr lIns="137160" anchor="ctr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7351941" y="1828798"/>
            <a:ext cx="2194560" cy="663575"/>
          </a:xfrm>
          <a:solidFill>
            <a:schemeClr val="accent1"/>
          </a:solidFill>
        </p:spPr>
        <p:txBody>
          <a:bodyPr lIns="137160" anchor="ctr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9637486" y="1828798"/>
            <a:ext cx="2194560" cy="663575"/>
          </a:xfrm>
          <a:solidFill>
            <a:srgbClr val="A22B38"/>
          </a:solidFill>
        </p:spPr>
        <p:txBody>
          <a:bodyPr lIns="137160" anchor="ctr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495300" y="2492372"/>
            <a:ext cx="219456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80847" y="2492372"/>
            <a:ext cx="219456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066394" y="2492372"/>
            <a:ext cx="219456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7351941" y="2492372"/>
            <a:ext cx="219456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9637488" y="2492372"/>
            <a:ext cx="219456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</p:spTree>
    <p:extLst>
      <p:ext uri="{BB962C8B-B14F-4D97-AF65-F5344CB8AC3E}">
        <p14:creationId xmlns:p14="http://schemas.microsoft.com/office/powerpoint/2010/main" val="3294711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4 Column | Type insightful headline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17D79F98-2828-F343-AAD4-254357817DCF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56331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95300" y="1828797"/>
            <a:ext cx="2743200" cy="663575"/>
          </a:xfrm>
          <a:solidFill>
            <a:schemeClr val="tx2"/>
          </a:solidFill>
        </p:spPr>
        <p:txBody>
          <a:bodyPr lIns="137160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3356581" y="1828798"/>
            <a:ext cx="2743200" cy="663575"/>
          </a:xfrm>
          <a:solidFill>
            <a:schemeClr val="accent2"/>
          </a:solidFill>
        </p:spPr>
        <p:txBody>
          <a:bodyPr lIns="137160" anchor="ctr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217862" y="1828798"/>
            <a:ext cx="2743200" cy="663575"/>
          </a:xfrm>
          <a:solidFill>
            <a:schemeClr val="accent4"/>
          </a:solidFill>
        </p:spPr>
        <p:txBody>
          <a:bodyPr lIns="137160" anchor="ctr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9079143" y="1828798"/>
            <a:ext cx="2743200" cy="663575"/>
          </a:xfrm>
          <a:solidFill>
            <a:schemeClr val="accent1"/>
          </a:solidFill>
        </p:spPr>
        <p:txBody>
          <a:bodyPr lIns="137160" anchor="ctr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495300" y="2492372"/>
            <a:ext cx="274320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3356581" y="2492372"/>
            <a:ext cx="274320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217862" y="2492372"/>
            <a:ext cx="274320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  <p:sp>
        <p:nvSpPr>
          <p:cNvPr id="34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9079143" y="2492372"/>
            <a:ext cx="274320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</p:spTree>
    <p:extLst>
      <p:ext uri="{BB962C8B-B14F-4D97-AF65-F5344CB8AC3E}">
        <p14:creationId xmlns:p14="http://schemas.microsoft.com/office/powerpoint/2010/main" val="8056826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3 Column | Type insightful headline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BC942B76-AB4F-F14C-83C8-F25C5E51E2AB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44608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95300" y="1828797"/>
            <a:ext cx="3657600" cy="663575"/>
          </a:xfrm>
          <a:solidFill>
            <a:schemeClr val="tx2"/>
          </a:solidFill>
        </p:spPr>
        <p:txBody>
          <a:bodyPr lIns="137160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4336293" y="1828797"/>
            <a:ext cx="3657600" cy="663575"/>
          </a:xfrm>
          <a:solidFill>
            <a:schemeClr val="accent2"/>
          </a:solidFill>
        </p:spPr>
        <p:txBody>
          <a:bodyPr lIns="137160" anchor="ctr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8177285" y="1828797"/>
            <a:ext cx="3657600" cy="663575"/>
          </a:xfrm>
          <a:solidFill>
            <a:schemeClr val="accent4"/>
          </a:solidFill>
        </p:spPr>
        <p:txBody>
          <a:bodyPr lIns="137160" anchor="ctr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495300" y="2492372"/>
            <a:ext cx="365760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  <p:sp>
        <p:nvSpPr>
          <p:cNvPr id="32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4336293" y="2492372"/>
            <a:ext cx="365760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8177285" y="2492372"/>
            <a:ext cx="365760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</p:spTree>
    <p:extLst>
      <p:ext uri="{BB962C8B-B14F-4D97-AF65-F5344CB8AC3E}">
        <p14:creationId xmlns:p14="http://schemas.microsoft.com/office/powerpoint/2010/main" val="632891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 Column | Type insightful headline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DA0C1A62-0478-454C-A69B-F944B514978F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44608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95299" y="1828800"/>
            <a:ext cx="5486400" cy="663575"/>
          </a:xfrm>
          <a:solidFill>
            <a:schemeClr val="tx2"/>
          </a:solidFill>
        </p:spPr>
        <p:txBody>
          <a:bodyPr lIns="137160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313712" y="1828797"/>
            <a:ext cx="5486400" cy="663575"/>
          </a:xfrm>
          <a:solidFill>
            <a:schemeClr val="accent2"/>
          </a:solidFill>
        </p:spPr>
        <p:txBody>
          <a:bodyPr lIns="137160" anchor="ctr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Header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495299" y="2492372"/>
            <a:ext cx="548640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  <p:sp>
        <p:nvSpPr>
          <p:cNvPr id="33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6313712" y="2492372"/>
            <a:ext cx="5486400" cy="3413128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Text – add bullet if needed</a:t>
            </a:r>
          </a:p>
        </p:txBody>
      </p:sp>
    </p:spTree>
    <p:extLst>
      <p:ext uri="{BB962C8B-B14F-4D97-AF65-F5344CB8AC3E}">
        <p14:creationId xmlns:p14="http://schemas.microsoft.com/office/powerpoint/2010/main" val="4151881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Column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5 Column icon | Type insightful headline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3730CDC2-F133-E341-8591-0235C128830C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44608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95300" y="1828797"/>
            <a:ext cx="2194560" cy="1970316"/>
          </a:xfrm>
          <a:solidFill>
            <a:schemeClr val="tx2"/>
          </a:solidFill>
        </p:spPr>
        <p:txBody>
          <a:bodyPr lIns="137160" anchor="ctr"/>
          <a:lstStyle>
            <a:lvl1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bar.]</a:t>
            </a:r>
          </a:p>
        </p:txBody>
      </p:sp>
      <p:sp>
        <p:nvSpPr>
          <p:cNvPr id="27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2780847" y="1828798"/>
            <a:ext cx="2194560" cy="1970316"/>
          </a:xfrm>
          <a:solidFill>
            <a:schemeClr val="accent2"/>
          </a:solidFill>
        </p:spPr>
        <p:txBody>
          <a:bodyPr lIns="137160" anchor="ctr"/>
          <a:lstStyle>
            <a:lvl1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bar.]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5066394" y="1828798"/>
            <a:ext cx="2194560" cy="1970316"/>
          </a:xfrm>
          <a:solidFill>
            <a:schemeClr val="accent4"/>
          </a:solidFill>
        </p:spPr>
        <p:txBody>
          <a:bodyPr lIns="137160" anchor="ctr"/>
          <a:lstStyle>
            <a:lvl1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bar.]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7351941" y="1828798"/>
            <a:ext cx="2194560" cy="1970316"/>
          </a:xfrm>
          <a:solidFill>
            <a:schemeClr val="accent1"/>
          </a:solidFill>
        </p:spPr>
        <p:txBody>
          <a:bodyPr lIns="137160" anchor="ctr"/>
          <a:lstStyle>
            <a:lvl1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bar.]</a:t>
            </a:r>
          </a:p>
        </p:txBody>
      </p:sp>
      <p:sp>
        <p:nvSpPr>
          <p:cNvPr id="3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9637486" y="1828798"/>
            <a:ext cx="2194560" cy="1970316"/>
          </a:xfrm>
          <a:solidFill>
            <a:srgbClr val="A22B38"/>
          </a:solidFill>
        </p:spPr>
        <p:txBody>
          <a:bodyPr lIns="137160" anchor="ctr"/>
          <a:lstStyle>
            <a:lvl1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bar.]</a:t>
            </a:r>
          </a:p>
        </p:txBody>
      </p:sp>
      <p:sp>
        <p:nvSpPr>
          <p:cNvPr id="3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495300" y="3799114"/>
            <a:ext cx="2194560" cy="2106386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  <a:lvl2pPr>
              <a:defRPr sz="1600"/>
            </a:lvl2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Text – add bullet if needed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780844" y="3799114"/>
            <a:ext cx="2194563" cy="2106386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  <a:lvl2pPr>
              <a:defRPr sz="1600"/>
            </a:lvl2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Text – add bullet if needed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066394" y="3799114"/>
            <a:ext cx="2194560" cy="2106386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  <a:lvl2pPr>
              <a:defRPr sz="1600"/>
            </a:lvl2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Text – add bullet if needed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7351941" y="3799114"/>
            <a:ext cx="2194560" cy="2106386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  <a:lvl2pPr>
              <a:defRPr sz="1600"/>
            </a:lvl2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Text – add bullet if needed</a:t>
            </a:r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9637486" y="3799114"/>
            <a:ext cx="2194560" cy="2106386"/>
          </a:xfrm>
          <a:solidFill>
            <a:schemeClr val="accent3">
              <a:lumMod val="20000"/>
              <a:lumOff val="80000"/>
            </a:schemeClr>
          </a:solidFill>
        </p:spPr>
        <p:txBody>
          <a:bodyPr lIns="137160" tIns="137160" anchor="t"/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  <a:lvl2pPr>
              <a:defRPr sz="1600"/>
            </a:lvl2pPr>
          </a:lstStyle>
          <a:p>
            <a:pPr lvl="0"/>
            <a:r>
              <a:rPr lang="en-US"/>
              <a:t>Header</a:t>
            </a:r>
          </a:p>
          <a:p>
            <a:pPr lvl="1"/>
            <a:r>
              <a:rPr lang="en-US"/>
              <a:t>Text – add bullet if needed</a:t>
            </a:r>
          </a:p>
        </p:txBody>
      </p:sp>
    </p:spTree>
    <p:extLst>
      <p:ext uri="{BB962C8B-B14F-4D97-AF65-F5344CB8AC3E}">
        <p14:creationId xmlns:p14="http://schemas.microsoft.com/office/powerpoint/2010/main" val="31334399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ow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3 row icon | Type insightful headline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9BD1AE46-959B-3A40-A449-10D5E9AFE6CE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44608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95300" y="1861456"/>
            <a:ext cx="1697450" cy="1307592"/>
          </a:xfrm>
          <a:solidFill>
            <a:schemeClr val="tx2"/>
          </a:solidFill>
        </p:spPr>
        <p:txBody>
          <a:bodyPr lIns="137160" rIns="18288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495300" y="3223758"/>
            <a:ext cx="1697450" cy="1307592"/>
          </a:xfrm>
          <a:solidFill>
            <a:schemeClr val="accent2"/>
          </a:solidFill>
        </p:spPr>
        <p:txBody>
          <a:bodyPr lIns="137160" rIns="18288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495300" y="4586060"/>
            <a:ext cx="1697450" cy="1307592"/>
          </a:xfrm>
          <a:solidFill>
            <a:schemeClr val="accent4"/>
          </a:solidFill>
        </p:spPr>
        <p:txBody>
          <a:bodyPr lIns="137160" rIns="18288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2318204" y="1861456"/>
            <a:ext cx="9489168" cy="128016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19" hasCustomPrompt="1"/>
          </p:nvPr>
        </p:nvSpPr>
        <p:spPr>
          <a:xfrm>
            <a:off x="2318204" y="3242808"/>
            <a:ext cx="9489168" cy="128016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2318204" y="4624161"/>
            <a:ext cx="9489168" cy="128016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252915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Row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4 row icon | Type insightful headline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0B76C33D-7178-A941-B245-FA9A1EA00B5F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56331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95300" y="1861456"/>
            <a:ext cx="1700784" cy="987552"/>
          </a:xfrm>
          <a:solidFill>
            <a:schemeClr val="tx2"/>
          </a:solidFill>
        </p:spPr>
        <p:txBody>
          <a:bodyPr lIns="137160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495300" y="2887905"/>
            <a:ext cx="1700784" cy="987552"/>
          </a:xfrm>
          <a:solidFill>
            <a:schemeClr val="accent2"/>
          </a:solidFill>
        </p:spPr>
        <p:txBody>
          <a:bodyPr lIns="137160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495300" y="3914354"/>
            <a:ext cx="1700784" cy="987552"/>
          </a:xfrm>
          <a:solidFill>
            <a:schemeClr val="accent4"/>
          </a:solidFill>
        </p:spPr>
        <p:txBody>
          <a:bodyPr lIns="137160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2279650" y="1861456"/>
            <a:ext cx="9527722" cy="987552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19" hasCustomPrompt="1"/>
          </p:nvPr>
        </p:nvSpPr>
        <p:spPr>
          <a:xfrm>
            <a:off x="2279650" y="2888302"/>
            <a:ext cx="9527722" cy="987552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2283278" y="3914354"/>
            <a:ext cx="9527722" cy="987552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495300" y="4940802"/>
            <a:ext cx="1700784" cy="987552"/>
          </a:xfrm>
          <a:solidFill>
            <a:schemeClr val="accent1"/>
          </a:solidFill>
        </p:spPr>
        <p:txBody>
          <a:bodyPr lIns="137160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1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22" hasCustomPrompt="1"/>
          </p:nvPr>
        </p:nvSpPr>
        <p:spPr>
          <a:xfrm>
            <a:off x="2283278" y="4940406"/>
            <a:ext cx="9527722" cy="987552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813401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Row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5 row icon | Type insightful headline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CF2C9496-67E8-814E-8D7E-5030D6468F6C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56331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495300" y="1861456"/>
            <a:ext cx="1050471" cy="768096"/>
          </a:xfrm>
          <a:solidFill>
            <a:schemeClr val="tx2"/>
          </a:solidFill>
        </p:spPr>
        <p:txBody>
          <a:bodyPr lIns="45720" rIns="18288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495300" y="2681880"/>
            <a:ext cx="1050471" cy="768096"/>
          </a:xfrm>
          <a:solidFill>
            <a:schemeClr val="accent2"/>
          </a:solidFill>
        </p:spPr>
        <p:txBody>
          <a:bodyPr lIns="45720" rIns="18288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2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495300" y="3502304"/>
            <a:ext cx="1050471" cy="768096"/>
          </a:xfrm>
          <a:solidFill>
            <a:schemeClr val="accent4"/>
          </a:solidFill>
        </p:spPr>
        <p:txBody>
          <a:bodyPr lIns="45720" rIns="18288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1629229" y="1861456"/>
            <a:ext cx="10178143" cy="768096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19" hasCustomPrompt="1"/>
          </p:nvPr>
        </p:nvSpPr>
        <p:spPr>
          <a:xfrm>
            <a:off x="1632857" y="2679568"/>
            <a:ext cx="10178143" cy="768096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1632857" y="3497680"/>
            <a:ext cx="10178143" cy="768096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495300" y="4322728"/>
            <a:ext cx="1050471" cy="768096"/>
          </a:xfrm>
          <a:solidFill>
            <a:schemeClr val="accent1"/>
          </a:solidFill>
        </p:spPr>
        <p:txBody>
          <a:bodyPr lIns="45720" rIns="18288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22" hasCustomPrompt="1"/>
          </p:nvPr>
        </p:nvSpPr>
        <p:spPr>
          <a:xfrm>
            <a:off x="1629229" y="4315792"/>
            <a:ext cx="10178143" cy="768096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495300" y="5143150"/>
            <a:ext cx="1050471" cy="768096"/>
          </a:xfrm>
          <a:solidFill>
            <a:srgbClr val="A22B38"/>
          </a:solidFill>
        </p:spPr>
        <p:txBody>
          <a:bodyPr lIns="45720" rIns="18288" anchor="ctr"/>
          <a:lstStyle>
            <a:lvl1pPr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en-US"/>
              <a:t>[place icon here. To  remove text, place cursor then hit space bar]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24" hasCustomPrompt="1"/>
          </p:nvPr>
        </p:nvSpPr>
        <p:spPr>
          <a:xfrm>
            <a:off x="1632857" y="5133905"/>
            <a:ext cx="10178143" cy="768096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</a:lstStyle>
          <a:p>
            <a:pPr lvl="0"/>
            <a:r>
              <a:rPr lang="en-US"/>
              <a:t>Level 1 text is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5666464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Row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3 row w/photo | Type insightful headline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FFD86AB2-76A9-E34E-A446-267C7AE5F892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44608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495299" y="1861456"/>
            <a:ext cx="7429501" cy="1280160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19" hasCustomPrompt="1"/>
          </p:nvPr>
        </p:nvSpPr>
        <p:spPr>
          <a:xfrm>
            <a:off x="495299" y="3242808"/>
            <a:ext cx="7429501" cy="1280160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495299" y="4624161"/>
            <a:ext cx="7429501" cy="1280160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197EC4EA-E5E8-44D0-9F07-91A93F17A78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12113" y="1862138"/>
            <a:ext cx="3795712" cy="4041775"/>
          </a:xfrm>
          <a:blipFill>
            <a:blip r:embed="rId2"/>
            <a:stretch>
              <a:fillRect l="-425" t="-6228" r="636" b="-1156"/>
            </a:stretch>
          </a:blipFill>
        </p:spPr>
        <p:txBody>
          <a:bodyPr tIns="457200"/>
          <a:lstStyle>
            <a:lvl1pPr algn="ctr"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53532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Row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4 row w/photo | Type insightful headline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33459302-CCAA-534E-8783-C6B48FB3FB03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44608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495300" y="1861457"/>
            <a:ext cx="7429500" cy="960120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19" hasCustomPrompt="1"/>
          </p:nvPr>
        </p:nvSpPr>
        <p:spPr>
          <a:xfrm>
            <a:off x="495300" y="2889431"/>
            <a:ext cx="7429500" cy="960120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495300" y="3917405"/>
            <a:ext cx="7429500" cy="960120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22" hasCustomPrompt="1"/>
          </p:nvPr>
        </p:nvSpPr>
        <p:spPr>
          <a:xfrm>
            <a:off x="495300" y="4945380"/>
            <a:ext cx="7429500" cy="960120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9FCAFCC1-B988-40D7-A97B-9C6A91DB0F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12113" y="1862138"/>
            <a:ext cx="3795712" cy="4041775"/>
          </a:xfrm>
          <a:blipFill>
            <a:blip r:embed="rId2"/>
            <a:stretch>
              <a:fillRect l="-425" t="-6228" r="636" b="-1156"/>
            </a:stretch>
          </a:blipFill>
        </p:spPr>
        <p:txBody>
          <a:bodyPr tIns="457200"/>
          <a:lstStyle>
            <a:lvl1pPr algn="ctr"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7589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 Days - Intr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BC46E9-AF33-0D49-AA64-145A137F48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6" t="24367" r="39303"/>
          <a:stretch/>
        </p:blipFill>
        <p:spPr>
          <a:xfrm>
            <a:off x="6669024" y="0"/>
            <a:ext cx="5522976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9B253E1-1B16-9A4A-A142-C295A12D3FCC}"/>
              </a:ext>
            </a:extLst>
          </p:cNvPr>
          <p:cNvSpPr/>
          <p:nvPr userDrawn="1"/>
        </p:nvSpPr>
        <p:spPr>
          <a:xfrm>
            <a:off x="3880312" y="5486400"/>
            <a:ext cx="1371600" cy="1371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DA2790-D7E9-A940-8350-7EF4493EE287}"/>
              </a:ext>
            </a:extLst>
          </p:cNvPr>
          <p:cNvSpPr/>
          <p:nvPr userDrawn="1"/>
        </p:nvSpPr>
        <p:spPr>
          <a:xfrm>
            <a:off x="5289550" y="5486400"/>
            <a:ext cx="1371600" cy="1371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40AFEB-4B77-DA43-ABDD-4AF8CB7DC4CB}"/>
              </a:ext>
            </a:extLst>
          </p:cNvPr>
          <p:cNvSpPr/>
          <p:nvPr userDrawn="1"/>
        </p:nvSpPr>
        <p:spPr>
          <a:xfrm>
            <a:off x="3452037" y="3012558"/>
            <a:ext cx="3147237" cy="10916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2B0652-D1F3-B242-BB98-DA9A5A471032}"/>
              </a:ext>
            </a:extLst>
          </p:cNvPr>
          <p:cNvSpPr/>
          <p:nvPr userDrawn="1"/>
        </p:nvSpPr>
        <p:spPr>
          <a:xfrm>
            <a:off x="5293360" y="0"/>
            <a:ext cx="137160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AADCDF-CD5F-7C44-8B17-FB54378E97F4}"/>
              </a:ext>
            </a:extLst>
          </p:cNvPr>
          <p:cNvSpPr/>
          <p:nvPr userDrawn="1"/>
        </p:nvSpPr>
        <p:spPr>
          <a:xfrm>
            <a:off x="6667500" y="5486400"/>
            <a:ext cx="137160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86065E-14EB-0841-8A81-32519F7C52CB}"/>
              </a:ext>
            </a:extLst>
          </p:cNvPr>
          <p:cNvSpPr/>
          <p:nvPr userDrawn="1"/>
        </p:nvSpPr>
        <p:spPr>
          <a:xfrm>
            <a:off x="10820400" y="5486400"/>
            <a:ext cx="1371600" cy="1371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ADFEA2-A226-3049-95C5-B1266E3988C4}"/>
              </a:ext>
            </a:extLst>
          </p:cNvPr>
          <p:cNvSpPr/>
          <p:nvPr userDrawn="1"/>
        </p:nvSpPr>
        <p:spPr>
          <a:xfrm>
            <a:off x="10821751" y="5490972"/>
            <a:ext cx="45719" cy="1367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60D2AA-069C-5441-B128-823378E9F00E}"/>
              </a:ext>
            </a:extLst>
          </p:cNvPr>
          <p:cNvSpPr/>
          <p:nvPr userDrawn="1"/>
        </p:nvSpPr>
        <p:spPr>
          <a:xfrm>
            <a:off x="803827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0934DD-9606-7541-B89A-3432B489CEE8}"/>
              </a:ext>
            </a:extLst>
          </p:cNvPr>
          <p:cNvSpPr/>
          <p:nvPr userDrawn="1"/>
        </p:nvSpPr>
        <p:spPr>
          <a:xfrm>
            <a:off x="664653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6EE1A4-9E6C-A449-A6E6-A450048FC17E}"/>
              </a:ext>
            </a:extLst>
          </p:cNvPr>
          <p:cNvSpPr/>
          <p:nvPr userDrawn="1"/>
        </p:nvSpPr>
        <p:spPr>
          <a:xfrm>
            <a:off x="525479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D6D6E1B-AE51-7C4D-A229-9C0C0612FC6B}"/>
              </a:ext>
            </a:extLst>
          </p:cNvPr>
          <p:cNvSpPr/>
          <p:nvPr userDrawn="1"/>
        </p:nvSpPr>
        <p:spPr>
          <a:xfrm rot="5400000">
            <a:off x="8739851" y="-680976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9A15B8-115F-964B-BA6A-87DF88245C4A}"/>
              </a:ext>
            </a:extLst>
          </p:cNvPr>
          <p:cNvSpPr/>
          <p:nvPr userDrawn="1"/>
        </p:nvSpPr>
        <p:spPr>
          <a:xfrm rot="5400000">
            <a:off x="6073141" y="-614131"/>
            <a:ext cx="45719" cy="12192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FACBBE4-9856-5945-ACE2-1ABA04BBE7A2}"/>
              </a:ext>
            </a:extLst>
          </p:cNvPr>
          <p:cNvSpPr/>
          <p:nvPr userDrawn="1"/>
        </p:nvSpPr>
        <p:spPr>
          <a:xfrm>
            <a:off x="386305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1D1B6C-C8A8-A94F-ACF0-6836950A16E3}"/>
              </a:ext>
            </a:extLst>
          </p:cNvPr>
          <p:cNvSpPr/>
          <p:nvPr userDrawn="1"/>
        </p:nvSpPr>
        <p:spPr>
          <a:xfrm rot="5400000">
            <a:off x="4602192" y="-2071625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71375D-EDDC-AC47-8805-D3B7E2EDF92B}"/>
              </a:ext>
            </a:extLst>
          </p:cNvPr>
          <p:cNvSpPr/>
          <p:nvPr userDrawn="1"/>
        </p:nvSpPr>
        <p:spPr>
          <a:xfrm>
            <a:off x="0" y="6252210"/>
            <a:ext cx="1965960" cy="605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86281FA-FEC9-B94F-A9F4-00EF5258D4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6" t="19533" r="8101" b="19620"/>
          <a:stretch/>
        </p:blipFill>
        <p:spPr>
          <a:xfrm>
            <a:off x="353112" y="5795737"/>
            <a:ext cx="2186147" cy="66764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962D21F-4049-4B4B-9BB6-F09FB13D23D4}"/>
              </a:ext>
            </a:extLst>
          </p:cNvPr>
          <p:cNvSpPr/>
          <p:nvPr userDrawn="1"/>
        </p:nvSpPr>
        <p:spPr>
          <a:xfrm>
            <a:off x="403859" y="575310"/>
            <a:ext cx="4872333" cy="605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87CE325-4014-5041-B8D3-1DD268BF8E5E}"/>
              </a:ext>
            </a:extLst>
          </p:cNvPr>
          <p:cNvSpPr/>
          <p:nvPr userDrawn="1"/>
        </p:nvSpPr>
        <p:spPr>
          <a:xfrm>
            <a:off x="6642907" y="1347354"/>
            <a:ext cx="1420437" cy="4139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FE3708A-99F7-BB47-9776-90C438BB44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" y="1299210"/>
            <a:ext cx="3017520" cy="862149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C0798520-5F89-3C47-8EFC-FBEA9E5D4F1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95301" y="2171700"/>
            <a:ext cx="7440386" cy="2037635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Insightful presentation title in sentence case</a:t>
            </a: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75BB76E2-4863-1540-A257-AA21A03A8BA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95301" y="4292897"/>
            <a:ext cx="7440386" cy="661876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Event City or Speaker Name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0150CAC-3A8C-A641-A23C-B49EAA8A28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95300" y="5033179"/>
            <a:ext cx="7440011" cy="70258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Month DD, YYYY</a:t>
            </a:r>
          </a:p>
        </p:txBody>
      </p:sp>
    </p:spTree>
    <p:extLst>
      <p:ext uri="{BB962C8B-B14F-4D97-AF65-F5344CB8AC3E}">
        <p14:creationId xmlns:p14="http://schemas.microsoft.com/office/powerpoint/2010/main" val="18876758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Row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5 row w/photo | Type insightful headline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8CE7CD94-6250-9C42-B0DE-1F79F6C18443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44608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 hasCustomPrompt="1"/>
          </p:nvPr>
        </p:nvSpPr>
        <p:spPr>
          <a:xfrm>
            <a:off x="495300" y="1861457"/>
            <a:ext cx="7429500" cy="732245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8"/>
          <p:cNvSpPr>
            <a:spLocks noGrp="1"/>
          </p:cNvSpPr>
          <p:nvPr>
            <p:ph type="body" sz="quarter" idx="19" hasCustomPrompt="1"/>
          </p:nvPr>
        </p:nvSpPr>
        <p:spPr>
          <a:xfrm>
            <a:off x="495300" y="2696209"/>
            <a:ext cx="7429500" cy="732245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495300" y="3530961"/>
            <a:ext cx="7429500" cy="732245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22" hasCustomPrompt="1"/>
          </p:nvPr>
        </p:nvSpPr>
        <p:spPr>
          <a:xfrm>
            <a:off x="495300" y="4365713"/>
            <a:ext cx="7429500" cy="732245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23" hasCustomPrompt="1"/>
          </p:nvPr>
        </p:nvSpPr>
        <p:spPr>
          <a:xfrm>
            <a:off x="495300" y="5200467"/>
            <a:ext cx="7429500" cy="732245"/>
          </a:xfrm>
          <a:solidFill>
            <a:schemeClr val="accent5">
              <a:lumMod val="40000"/>
              <a:lumOff val="60000"/>
            </a:schemeClr>
          </a:solidFill>
        </p:spPr>
        <p:txBody>
          <a:bodyPr lIns="91440" tIns="91440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Level 1 text is gray 18 pt, hit return then Tab to get to level 2 – 16 pt gray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C54D5A4F-E02F-439F-9BD1-83F4D6C5E4B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012113" y="1862138"/>
            <a:ext cx="3795712" cy="4041775"/>
          </a:xfrm>
          <a:blipFill>
            <a:blip r:embed="rId2"/>
            <a:stretch>
              <a:fillRect l="-425" t="-6228" r="636" b="-1156"/>
            </a:stretch>
          </a:blipFill>
        </p:spPr>
        <p:txBody>
          <a:bodyPr tIns="457200"/>
          <a:lstStyle>
            <a:lvl1pPr algn="ctr"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98817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513262" y="2975655"/>
            <a:ext cx="3165475" cy="609373"/>
          </a:xfrm>
        </p:spPr>
        <p:txBody>
          <a:bodyPr anchor="ctr"/>
          <a:lstStyle>
            <a:lvl1pPr algn="ctr">
              <a:defRPr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[blank]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A2E36E-0880-4ED1-941C-15199A0FA8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18631" r="7973" b="19012"/>
          <a:stretch/>
        </p:blipFill>
        <p:spPr>
          <a:xfrm>
            <a:off x="392613" y="6263366"/>
            <a:ext cx="1425757" cy="44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8186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v Days -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3490F0-33E6-40B1-9A45-00D99AF732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18631" r="7973" b="19012"/>
          <a:stretch/>
        </p:blipFill>
        <p:spPr>
          <a:xfrm>
            <a:off x="392613" y="6263366"/>
            <a:ext cx="1425757" cy="4445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44A514-7D7A-EF41-B58B-7BA8AABBDD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29" t="18812" r="21358" b="7985"/>
          <a:stretch/>
        </p:blipFill>
        <p:spPr>
          <a:xfrm>
            <a:off x="6663559" y="0"/>
            <a:ext cx="5528441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89D8C61-C066-2E4A-B26D-8A3D21E4E26A}"/>
              </a:ext>
            </a:extLst>
          </p:cNvPr>
          <p:cNvSpPr/>
          <p:nvPr userDrawn="1"/>
        </p:nvSpPr>
        <p:spPr>
          <a:xfrm>
            <a:off x="6677526" y="2755232"/>
            <a:ext cx="1371600" cy="27151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35479F-EBE0-DC49-808B-3918D116B0E5}"/>
              </a:ext>
            </a:extLst>
          </p:cNvPr>
          <p:cNvSpPr/>
          <p:nvPr userDrawn="1"/>
        </p:nvSpPr>
        <p:spPr>
          <a:xfrm>
            <a:off x="6667500" y="5486400"/>
            <a:ext cx="137160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8BE427-1700-1048-8C2E-6A50C33911C5}"/>
              </a:ext>
            </a:extLst>
          </p:cNvPr>
          <p:cNvSpPr/>
          <p:nvPr userDrawn="1"/>
        </p:nvSpPr>
        <p:spPr>
          <a:xfrm>
            <a:off x="10820400" y="5486400"/>
            <a:ext cx="1371600" cy="1371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DD5546-6FF8-A34A-B5D8-2816B3A9164A}"/>
              </a:ext>
            </a:extLst>
          </p:cNvPr>
          <p:cNvSpPr/>
          <p:nvPr userDrawn="1"/>
        </p:nvSpPr>
        <p:spPr>
          <a:xfrm>
            <a:off x="10821751" y="5490972"/>
            <a:ext cx="45719" cy="1367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70EFDC-C1AC-FF49-96E8-CA4AF89C0ABE}"/>
              </a:ext>
            </a:extLst>
          </p:cNvPr>
          <p:cNvSpPr/>
          <p:nvPr userDrawn="1"/>
        </p:nvSpPr>
        <p:spPr>
          <a:xfrm>
            <a:off x="803827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7A7013-B74B-EB43-9754-1050F348B6AC}"/>
              </a:ext>
            </a:extLst>
          </p:cNvPr>
          <p:cNvSpPr/>
          <p:nvPr userDrawn="1"/>
        </p:nvSpPr>
        <p:spPr>
          <a:xfrm rot="5400000">
            <a:off x="9387840" y="-33566"/>
            <a:ext cx="45719" cy="5562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ED9988-989E-F144-86A4-1B5A9FE9801C}"/>
              </a:ext>
            </a:extLst>
          </p:cNvPr>
          <p:cNvSpPr/>
          <p:nvPr userDrawn="1"/>
        </p:nvSpPr>
        <p:spPr>
          <a:xfrm rot="5400000">
            <a:off x="9387841" y="2700571"/>
            <a:ext cx="45719" cy="55626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4CE6A4B-53D7-F64A-BAA9-16BECE9F9EB1}"/>
              </a:ext>
            </a:extLst>
          </p:cNvPr>
          <p:cNvSpPr/>
          <p:nvPr userDrawn="1"/>
        </p:nvSpPr>
        <p:spPr>
          <a:xfrm>
            <a:off x="664127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F9AB787C-50D7-D04C-9FED-E7BD276D6B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514350" y="1828800"/>
            <a:ext cx="5133416" cy="212883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Section title in sentence case 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6C97C89-3D33-E648-80C4-619665C3B5A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gray">
          <a:xfrm>
            <a:off x="514350" y="4122057"/>
            <a:ext cx="5133416" cy="1783443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Subhead if needed or speaker name </a:t>
            </a:r>
          </a:p>
        </p:txBody>
      </p:sp>
    </p:spTree>
    <p:extLst>
      <p:ext uri="{BB962C8B-B14F-4D97-AF65-F5344CB8AC3E}">
        <p14:creationId xmlns:p14="http://schemas.microsoft.com/office/powerpoint/2010/main" val="36416342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A4DE6-CBB7-404F-9537-50B68124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ED32B-24BC-6947-87DD-6E5C33D7E3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91AFD-C880-9D44-A3AB-615872EC792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127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le or Section Header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8001000" y="0"/>
            <a:ext cx="4191000" cy="685800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96" tIns="143436" rIns="179296" bIns="1434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514349" y="1828800"/>
            <a:ext cx="7178221" cy="212883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Section title in sentence case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 bwMode="gray">
          <a:xfrm>
            <a:off x="514349" y="4122057"/>
            <a:ext cx="7178221" cy="1783443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Subhead if needed or speaker name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74B351-B70F-40D4-9AE2-195CAECD3DE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18631" r="7973" b="19012"/>
          <a:stretch/>
        </p:blipFill>
        <p:spPr>
          <a:xfrm>
            <a:off x="392613" y="6263366"/>
            <a:ext cx="1425757" cy="44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60217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le or Section Header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514349" y="1828800"/>
            <a:ext cx="7178221" cy="212883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Section title in sentence case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 bwMode="gray">
          <a:xfrm>
            <a:off x="514349" y="4122057"/>
            <a:ext cx="7178221" cy="1783443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Subhead if needed or speaker name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5DB066-2C57-4BDC-B3C4-D5AA4E54C31C}"/>
              </a:ext>
            </a:extLst>
          </p:cNvPr>
          <p:cNvSpPr/>
          <p:nvPr/>
        </p:nvSpPr>
        <p:spPr bwMode="gray">
          <a:xfrm>
            <a:off x="8001000" y="0"/>
            <a:ext cx="4191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96" tIns="143436" rIns="179296" bIns="1434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C9A3B4-1B40-4F34-AA17-D0A2CDDEFB09}"/>
              </a:ext>
            </a:extLst>
          </p:cNvPr>
          <p:cNvSpPr/>
          <p:nvPr userDrawn="1"/>
        </p:nvSpPr>
        <p:spPr bwMode="gray">
          <a:xfrm>
            <a:off x="8001000" y="0"/>
            <a:ext cx="4191000" cy="6858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96" tIns="143436" rIns="179296" bIns="1434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23795B-315D-40E0-8657-DA4CE38547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18631" r="7973" b="19012"/>
          <a:stretch/>
        </p:blipFill>
        <p:spPr>
          <a:xfrm>
            <a:off x="392613" y="6263366"/>
            <a:ext cx="1425757" cy="44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0299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le or Section Header - D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514349" y="1828800"/>
            <a:ext cx="7178221" cy="212883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Section title in sentence case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 bwMode="gray">
          <a:xfrm>
            <a:off x="514349" y="4122057"/>
            <a:ext cx="7178221" cy="1783443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Subhead if needed or speaker name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B94BD7-F6CB-4633-B827-DCC8BE5FE864}"/>
              </a:ext>
            </a:extLst>
          </p:cNvPr>
          <p:cNvSpPr/>
          <p:nvPr/>
        </p:nvSpPr>
        <p:spPr bwMode="gray">
          <a:xfrm>
            <a:off x="8001000" y="0"/>
            <a:ext cx="4191000" cy="6858000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96" tIns="143436" rIns="179296" bIns="1434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0C7A8F-AE53-4820-A109-E17355C4C028}"/>
              </a:ext>
            </a:extLst>
          </p:cNvPr>
          <p:cNvSpPr/>
          <p:nvPr userDrawn="1"/>
        </p:nvSpPr>
        <p:spPr bwMode="gray">
          <a:xfrm>
            <a:off x="8001000" y="0"/>
            <a:ext cx="4191000" cy="6858000"/>
          </a:xfrm>
          <a:prstGeom prst="rect">
            <a:avLst/>
          </a:prstGeom>
          <a:solidFill>
            <a:schemeClr val="accent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96" tIns="143436" rIns="179296" bIns="1434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40E585-40DF-4776-A7CC-4AAC028AA2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18631" r="7973" b="19012"/>
          <a:stretch/>
        </p:blipFill>
        <p:spPr>
          <a:xfrm>
            <a:off x="392613" y="6263366"/>
            <a:ext cx="1425757" cy="44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9397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le or Section Header - Med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514349" y="1828800"/>
            <a:ext cx="7178221" cy="212883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Section title in sentence case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 bwMode="gray">
          <a:xfrm>
            <a:off x="514349" y="4122057"/>
            <a:ext cx="7178221" cy="1783443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Subhead if needed or speaker name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B694CC-B592-44F3-8181-C62CCD2755B7}"/>
              </a:ext>
            </a:extLst>
          </p:cNvPr>
          <p:cNvSpPr/>
          <p:nvPr/>
        </p:nvSpPr>
        <p:spPr bwMode="gray">
          <a:xfrm>
            <a:off x="8001000" y="0"/>
            <a:ext cx="4191000" cy="6858000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96" tIns="143436" rIns="179296" bIns="1434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BC29CE-FDE1-4EE7-87CF-02422434B872}"/>
              </a:ext>
            </a:extLst>
          </p:cNvPr>
          <p:cNvSpPr/>
          <p:nvPr userDrawn="1"/>
        </p:nvSpPr>
        <p:spPr bwMode="gray">
          <a:xfrm>
            <a:off x="8001000" y="0"/>
            <a:ext cx="4191000" cy="6858000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96" tIns="143436" rIns="179296" bIns="1434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9E92DE-FB09-4887-9870-C8EA7C3907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18631" r="7973" b="19012"/>
          <a:stretch/>
        </p:blipFill>
        <p:spPr>
          <a:xfrm>
            <a:off x="392613" y="6263366"/>
            <a:ext cx="1425757" cy="44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9712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84CC8E-C163-4D27-8E8B-087072A6A5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655" y="2285998"/>
            <a:ext cx="5440691" cy="228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6382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 /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514349" y="3904343"/>
            <a:ext cx="7178221" cy="482887"/>
          </a:xfrm>
        </p:spPr>
        <p:txBody>
          <a:bodyPr anchor="ctr"/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r>
              <a:rPr lang="en-US"/>
              <a:t>First Name Last Name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 bwMode="gray">
          <a:xfrm>
            <a:off x="514349" y="4452943"/>
            <a:ext cx="7178221" cy="484632"/>
          </a:xfrm>
        </p:spPr>
        <p:txBody>
          <a:bodyPr anchor="ctr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" name="TextBox 3"/>
          <p:cNvSpPr txBox="1"/>
          <p:nvPr/>
        </p:nvSpPr>
        <p:spPr bwMode="gray">
          <a:xfrm>
            <a:off x="495299" y="2535053"/>
            <a:ext cx="305051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800"/>
              <a:t>Thank you.</a:t>
            </a:r>
          </a:p>
        </p:txBody>
      </p:sp>
      <p:sp>
        <p:nvSpPr>
          <p:cNvPr id="8" name="TextBox 7"/>
          <p:cNvSpPr txBox="1"/>
          <p:nvPr/>
        </p:nvSpPr>
        <p:spPr bwMode="gray">
          <a:xfrm>
            <a:off x="495299" y="3448894"/>
            <a:ext cx="3218830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/>
              <a:t>Contact information: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0" hasCustomPrompt="1"/>
          </p:nvPr>
        </p:nvSpPr>
        <p:spPr bwMode="gray">
          <a:xfrm>
            <a:off x="514348" y="5003288"/>
            <a:ext cx="7178221" cy="484632"/>
          </a:xfrm>
        </p:spPr>
        <p:txBody>
          <a:bodyPr anchor="ctr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Tel: 123-456-7890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495299" y="2535053"/>
            <a:ext cx="305051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800"/>
              <a:t>Thank you.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495299" y="3448894"/>
            <a:ext cx="3218830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/>
              <a:t>Contact information: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495299" y="2535053"/>
            <a:ext cx="305051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800"/>
              <a:t>Thank you.</a:t>
            </a:r>
          </a:p>
        </p:txBody>
      </p:sp>
      <p:sp>
        <p:nvSpPr>
          <p:cNvPr id="16" name="TextBox 15"/>
          <p:cNvSpPr txBox="1"/>
          <p:nvPr/>
        </p:nvSpPr>
        <p:spPr bwMode="gray">
          <a:xfrm>
            <a:off x="495299" y="3448894"/>
            <a:ext cx="3218830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/>
              <a:t>Contact information: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97C69B-4D50-4474-802F-EE8A4106F084}"/>
              </a:ext>
            </a:extLst>
          </p:cNvPr>
          <p:cNvSpPr txBox="1"/>
          <p:nvPr/>
        </p:nvSpPr>
        <p:spPr bwMode="gray">
          <a:xfrm>
            <a:off x="495299" y="2535053"/>
            <a:ext cx="305051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800"/>
              <a:t>Thank you.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DBCD9B-C393-41E3-B75C-B8AA746A67C6}"/>
              </a:ext>
            </a:extLst>
          </p:cNvPr>
          <p:cNvSpPr txBox="1"/>
          <p:nvPr/>
        </p:nvSpPr>
        <p:spPr bwMode="gray">
          <a:xfrm>
            <a:off x="495299" y="3448894"/>
            <a:ext cx="3218830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/>
              <a:t>Contact information: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7D2FEC-DAF3-4875-94E0-8EBF2A513F69}"/>
              </a:ext>
            </a:extLst>
          </p:cNvPr>
          <p:cNvSpPr txBox="1"/>
          <p:nvPr/>
        </p:nvSpPr>
        <p:spPr bwMode="gray">
          <a:xfrm>
            <a:off x="495299" y="2535053"/>
            <a:ext cx="305051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800"/>
              <a:t>Thank you.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D6F8B7-CA47-4CE4-A386-3119AE35CA2B}"/>
              </a:ext>
            </a:extLst>
          </p:cNvPr>
          <p:cNvSpPr txBox="1"/>
          <p:nvPr/>
        </p:nvSpPr>
        <p:spPr bwMode="gray">
          <a:xfrm>
            <a:off x="495299" y="3448894"/>
            <a:ext cx="3218830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/>
              <a:t>Contact information: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CF35A84-66E1-4F72-848D-DB6EF4825F09}"/>
              </a:ext>
            </a:extLst>
          </p:cNvPr>
          <p:cNvSpPr/>
          <p:nvPr/>
        </p:nvSpPr>
        <p:spPr bwMode="gray">
          <a:xfrm>
            <a:off x="8001000" y="0"/>
            <a:ext cx="4191000" cy="685800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96" tIns="143436" rIns="179296" bIns="1434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5C631F-7697-4F1B-8714-C0FB92455C90}"/>
              </a:ext>
            </a:extLst>
          </p:cNvPr>
          <p:cNvSpPr txBox="1"/>
          <p:nvPr userDrawn="1"/>
        </p:nvSpPr>
        <p:spPr bwMode="gray">
          <a:xfrm>
            <a:off x="495299" y="2535053"/>
            <a:ext cx="305051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800"/>
              <a:t>Thank you.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064FA5-4491-4A03-9A51-22D3BD408E7B}"/>
              </a:ext>
            </a:extLst>
          </p:cNvPr>
          <p:cNvSpPr txBox="1"/>
          <p:nvPr userDrawn="1"/>
        </p:nvSpPr>
        <p:spPr bwMode="gray">
          <a:xfrm>
            <a:off x="495299" y="3448894"/>
            <a:ext cx="3218830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/>
              <a:t>Contact information: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AAB011-BE67-4CF8-9EF1-35D61D12B95A}"/>
              </a:ext>
            </a:extLst>
          </p:cNvPr>
          <p:cNvSpPr/>
          <p:nvPr userDrawn="1"/>
        </p:nvSpPr>
        <p:spPr bwMode="gray">
          <a:xfrm>
            <a:off x="8001000" y="0"/>
            <a:ext cx="4191000" cy="685800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96" tIns="143436" rIns="179296" bIns="14343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9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75566DA-C2EA-4020-A279-586AEBF51D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18631" r="7973" b="19012"/>
          <a:stretch/>
        </p:blipFill>
        <p:spPr>
          <a:xfrm>
            <a:off x="392613" y="6263366"/>
            <a:ext cx="1425757" cy="44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894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 Days - Intr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A6B35CF-D4A9-644D-AB21-7AB166FF6A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37" r="14082"/>
          <a:stretch/>
        </p:blipFill>
        <p:spPr>
          <a:xfrm>
            <a:off x="6672943" y="0"/>
            <a:ext cx="5519057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C34FE6C-FAB3-B542-9C69-993DE6E2DF7D}"/>
              </a:ext>
            </a:extLst>
          </p:cNvPr>
          <p:cNvSpPr/>
          <p:nvPr userDrawn="1"/>
        </p:nvSpPr>
        <p:spPr>
          <a:xfrm>
            <a:off x="3880312" y="5486400"/>
            <a:ext cx="1371600" cy="1371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53F041-7409-4947-8529-F7CB21B52F98}"/>
              </a:ext>
            </a:extLst>
          </p:cNvPr>
          <p:cNvSpPr/>
          <p:nvPr userDrawn="1"/>
        </p:nvSpPr>
        <p:spPr>
          <a:xfrm>
            <a:off x="5289550" y="5486400"/>
            <a:ext cx="1371600" cy="1371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153EEC-22CC-7146-92E2-9FDC42A5C6B7}"/>
              </a:ext>
            </a:extLst>
          </p:cNvPr>
          <p:cNvSpPr/>
          <p:nvPr userDrawn="1"/>
        </p:nvSpPr>
        <p:spPr>
          <a:xfrm>
            <a:off x="3452037" y="3012558"/>
            <a:ext cx="3147237" cy="10916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E6B815-A50B-154E-A0E5-4006922BE20D}"/>
              </a:ext>
            </a:extLst>
          </p:cNvPr>
          <p:cNvSpPr/>
          <p:nvPr userDrawn="1"/>
        </p:nvSpPr>
        <p:spPr>
          <a:xfrm>
            <a:off x="5293360" y="0"/>
            <a:ext cx="137160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74DDE8B-FFF9-CD48-B923-6F70D24AE6E1}"/>
              </a:ext>
            </a:extLst>
          </p:cNvPr>
          <p:cNvSpPr/>
          <p:nvPr userDrawn="1"/>
        </p:nvSpPr>
        <p:spPr>
          <a:xfrm>
            <a:off x="6667500" y="5486400"/>
            <a:ext cx="137160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E63BFB-231D-7047-ACE9-11E6422B764F}"/>
              </a:ext>
            </a:extLst>
          </p:cNvPr>
          <p:cNvSpPr/>
          <p:nvPr userDrawn="1"/>
        </p:nvSpPr>
        <p:spPr>
          <a:xfrm>
            <a:off x="10820400" y="5486400"/>
            <a:ext cx="1371600" cy="1371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0F2E8C-B645-F54B-9D0C-1FD9FE5AACE9}"/>
              </a:ext>
            </a:extLst>
          </p:cNvPr>
          <p:cNvSpPr/>
          <p:nvPr userDrawn="1"/>
        </p:nvSpPr>
        <p:spPr>
          <a:xfrm>
            <a:off x="10821751" y="5490972"/>
            <a:ext cx="45719" cy="1367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9BF892-69E3-1C42-BEF0-256D43A95407}"/>
              </a:ext>
            </a:extLst>
          </p:cNvPr>
          <p:cNvSpPr/>
          <p:nvPr userDrawn="1"/>
        </p:nvSpPr>
        <p:spPr>
          <a:xfrm>
            <a:off x="803827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498A18-5430-3848-A2B9-5C3BFF3C425B}"/>
              </a:ext>
            </a:extLst>
          </p:cNvPr>
          <p:cNvSpPr/>
          <p:nvPr userDrawn="1"/>
        </p:nvSpPr>
        <p:spPr>
          <a:xfrm>
            <a:off x="664653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DDDDF3-96EF-AE4B-84AB-7DD3C76ED341}"/>
              </a:ext>
            </a:extLst>
          </p:cNvPr>
          <p:cNvSpPr/>
          <p:nvPr userDrawn="1"/>
        </p:nvSpPr>
        <p:spPr>
          <a:xfrm>
            <a:off x="525479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004FB7-D211-884C-985A-94A3A876D2DF}"/>
              </a:ext>
            </a:extLst>
          </p:cNvPr>
          <p:cNvSpPr/>
          <p:nvPr userDrawn="1"/>
        </p:nvSpPr>
        <p:spPr>
          <a:xfrm rot="5400000">
            <a:off x="8739851" y="-680976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9180A47-D702-234C-AC69-6B093D1365FC}"/>
              </a:ext>
            </a:extLst>
          </p:cNvPr>
          <p:cNvSpPr/>
          <p:nvPr userDrawn="1"/>
        </p:nvSpPr>
        <p:spPr>
          <a:xfrm rot="5400000">
            <a:off x="6073141" y="-614131"/>
            <a:ext cx="45719" cy="12192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157C79E-E913-E543-B20A-2976313D0138}"/>
              </a:ext>
            </a:extLst>
          </p:cNvPr>
          <p:cNvSpPr/>
          <p:nvPr userDrawn="1"/>
        </p:nvSpPr>
        <p:spPr>
          <a:xfrm>
            <a:off x="3863051" y="0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9EA3C2C-FDEA-0F46-8598-F9736BED51D6}"/>
              </a:ext>
            </a:extLst>
          </p:cNvPr>
          <p:cNvSpPr/>
          <p:nvPr userDrawn="1"/>
        </p:nvSpPr>
        <p:spPr>
          <a:xfrm rot="5400000">
            <a:off x="4602192" y="-2071625"/>
            <a:ext cx="46299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03C478-104E-4042-A4B3-1836204F9994}"/>
              </a:ext>
            </a:extLst>
          </p:cNvPr>
          <p:cNvSpPr/>
          <p:nvPr userDrawn="1"/>
        </p:nvSpPr>
        <p:spPr>
          <a:xfrm>
            <a:off x="0" y="6252210"/>
            <a:ext cx="1965960" cy="605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2E30C1B-C873-794A-A4D5-02A3C59E84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6" t="19533" r="8101" b="19620"/>
          <a:stretch/>
        </p:blipFill>
        <p:spPr>
          <a:xfrm>
            <a:off x="353112" y="5795737"/>
            <a:ext cx="2186147" cy="66764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BDA6F43-4B19-7A48-87BF-899816F9FCD1}"/>
              </a:ext>
            </a:extLst>
          </p:cNvPr>
          <p:cNvSpPr/>
          <p:nvPr userDrawn="1"/>
        </p:nvSpPr>
        <p:spPr>
          <a:xfrm>
            <a:off x="403859" y="575310"/>
            <a:ext cx="4872333" cy="605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4B145E-D6F9-8040-8894-12CE891CE7F3}"/>
              </a:ext>
            </a:extLst>
          </p:cNvPr>
          <p:cNvSpPr/>
          <p:nvPr userDrawn="1"/>
        </p:nvSpPr>
        <p:spPr>
          <a:xfrm>
            <a:off x="6642907" y="1347354"/>
            <a:ext cx="1420437" cy="41390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14CDBDB-B46A-154C-B85B-914D32C8ACA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" y="1299210"/>
            <a:ext cx="3017520" cy="862149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A03F4753-67B2-9B45-879C-9A683CB711E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495301" y="2171700"/>
            <a:ext cx="7440386" cy="2037635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Insightful presentation title in sentence case</a:t>
            </a: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ABB90553-4F1A-D44A-A921-30DF995A1B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495301" y="4292897"/>
            <a:ext cx="7440386" cy="661876"/>
          </a:xfrm>
        </p:spPr>
        <p:txBody>
          <a:bodyPr/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Event City or Speaker Name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48C7AEBA-660A-4F49-8BCE-08C41A4719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495300" y="5033179"/>
            <a:ext cx="7440011" cy="70258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Month DD, YYYY</a:t>
            </a:r>
          </a:p>
        </p:txBody>
      </p:sp>
    </p:spTree>
    <p:extLst>
      <p:ext uri="{BB962C8B-B14F-4D97-AF65-F5344CB8AC3E}">
        <p14:creationId xmlns:p14="http://schemas.microsoft.com/office/powerpoint/2010/main" val="22829229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6103899" y="1127797"/>
            <a:ext cx="1219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800" err="1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1352209" y="1146751"/>
            <a:ext cx="1219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800" err="1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4349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35781349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6103899" y="1127797"/>
            <a:ext cx="1219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800" err="1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1352209" y="1146751"/>
            <a:ext cx="1219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800" err="1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4349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101025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6103899" y="1127797"/>
            <a:ext cx="1219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800" err="1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1352209" y="1146751"/>
            <a:ext cx="1219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800" err="1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4349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0596010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6103899" y="1127797"/>
            <a:ext cx="1219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800" err="1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1352209" y="1146751"/>
            <a:ext cx="1219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800" err="1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4349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1367858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Type insightful headline in sentence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type text. To change text formatting (approved color, size, bullets), place cursor at beginning of text/line and hit Tab or Shift Tab. Click icon for chart or table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59B9B12D-92C4-3B43-B1D8-9965D43BF638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44608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</p:spTree>
    <p:extLst>
      <p:ext uri="{BB962C8B-B14F-4D97-AF65-F5344CB8AC3E}">
        <p14:creationId xmlns:p14="http://schemas.microsoft.com/office/powerpoint/2010/main" val="3162728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1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Type insightful headline in sentence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95300" y="1825625"/>
            <a:ext cx="5524500" cy="40798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type text. To change text formatting (approved color, size, bullets), place cursor at beginning of text/line and hit Tab or Shift Tab. Click icon for chart or table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660572" cy="40798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type text. To change text formatting (approved color, size, bullets), place cursor at beginning of text/line and hit Tab or Shift Tab. Click icon for chart or table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A43B22B7-E70D-5C40-876F-2AAFEE548D55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32885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</p:spTree>
    <p:extLst>
      <p:ext uri="{BB962C8B-B14F-4D97-AF65-F5344CB8AC3E}">
        <p14:creationId xmlns:p14="http://schemas.microsoft.com/office/powerpoint/2010/main" val="3935360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2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Type insightful headline in sentence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95300" y="1825625"/>
            <a:ext cx="5524500" cy="40798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type text. To change text formatting (approved color, size, bullets), place cursor at beginning of text/line and hit Tab or Shift Tab. Click icon for chart or table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660572" cy="40798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type text. To change text formatting (approved color, size, bullets), place cursor at beginning of text/line and hit Tab or Shift Tab. Click icon for chart or table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27F0BFFF-AA19-A248-B278-6D3F06A4B752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495300" y="1118282"/>
            <a:ext cx="5502275" cy="492125"/>
          </a:xfrm>
        </p:spPr>
        <p:txBody>
          <a:bodyPr anchor="t"/>
          <a:lstStyle>
            <a:lvl1pPr marL="0" indent="0">
              <a:buNone/>
              <a:defRPr sz="26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Short subhead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118282"/>
            <a:ext cx="2467708" cy="492125"/>
          </a:xfrm>
        </p:spPr>
        <p:txBody>
          <a:bodyPr anchor="t"/>
          <a:lstStyle>
            <a:lvl1pPr marL="0" indent="0">
              <a:buNone/>
              <a:defRPr sz="2600" b="0"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Short subhead</a:t>
            </a:r>
          </a:p>
        </p:txBody>
      </p:sp>
    </p:spTree>
    <p:extLst>
      <p:ext uri="{BB962C8B-B14F-4D97-AF65-F5344CB8AC3E}">
        <p14:creationId xmlns:p14="http://schemas.microsoft.com/office/powerpoint/2010/main" val="707462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Type insightful headline in sentence case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66CCC73E-47F9-FC40-A96F-1496DECD9ED4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20450" y="6486982"/>
            <a:ext cx="612322" cy="365125"/>
          </a:xfrm>
        </p:spPr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5295900" y="6486982"/>
            <a:ext cx="592454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Confidential property of Optum. Do not distribute or reproduce without express permission from Optum.</a:t>
            </a:r>
          </a:p>
        </p:txBody>
      </p:sp>
    </p:spTree>
    <p:extLst>
      <p:ext uri="{BB962C8B-B14F-4D97-AF65-F5344CB8AC3E}">
        <p14:creationId xmlns:p14="http://schemas.microsoft.com/office/powerpoint/2010/main" val="1903235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Type insightful headline in sentence case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362DF9DB-8334-D945-AB69-E456494DD0B0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1" y="1118282"/>
            <a:ext cx="8144608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</p:spTree>
    <p:extLst>
      <p:ext uri="{BB962C8B-B14F-4D97-AF65-F5344CB8AC3E}">
        <p14:creationId xmlns:p14="http://schemas.microsoft.com/office/powerpoint/2010/main" val="1665846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Type insightful headline in sentence case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7386865"/>
            <a:ext cx="2743200" cy="365125"/>
          </a:xfrm>
          <a:prstGeom prst="rect">
            <a:avLst/>
          </a:prstGeom>
        </p:spPr>
        <p:txBody>
          <a:bodyPr/>
          <a:lstStyle/>
          <a:p>
            <a:fld id="{FBE6979F-CB61-594E-83EE-7A39EC78DBD5}" type="datetime1">
              <a:rPr lang="en-US" smtClean="0"/>
              <a:pPr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1118282"/>
            <a:ext cx="8156331" cy="492125"/>
          </a:xfrm>
        </p:spPr>
        <p:txBody>
          <a:bodyPr/>
          <a:lstStyle>
            <a:lvl1pPr>
              <a:defRPr sz="2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Use this space for one line subhead if needed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1519566" y="1828800"/>
            <a:ext cx="1865376" cy="1866900"/>
          </a:xfrm>
          <a:prstGeom prst="ellipse">
            <a:avLst/>
          </a:prstGeom>
          <a:ln w="19050">
            <a:solidFill>
              <a:schemeClr val="accent1"/>
            </a:solidFill>
          </a:ln>
        </p:spPr>
        <p:txBody>
          <a:bodyPr anchor="ctr"/>
          <a:lstStyle>
            <a:lvl1pPr algn="ctr">
              <a:buNone/>
              <a:defRPr sz="1200">
                <a:solidFill>
                  <a:schemeClr val="bg2">
                    <a:lumMod val="85000"/>
                  </a:schemeClr>
                </a:solidFill>
              </a:defRPr>
            </a:lvl1pPr>
          </a:lstStyle>
          <a:p>
            <a:pPr lvl="0"/>
            <a:r>
              <a:rPr lang="en-US"/>
              <a:t>Place icon here. To hide this text, place cursor then hit space bar. Duplicate or delete as needed.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5171896" y="1828800"/>
            <a:ext cx="1865376" cy="1866900"/>
          </a:xfrm>
          <a:prstGeom prst="ellipse">
            <a:avLst/>
          </a:prstGeom>
          <a:ln w="19050">
            <a:solidFill>
              <a:schemeClr val="accent1"/>
            </a:solidFill>
          </a:ln>
        </p:spPr>
        <p:txBody>
          <a:bodyPr anchor="ctr"/>
          <a:lstStyle>
            <a:lvl1pPr algn="ctr">
              <a:buNone/>
              <a:defRPr sz="1200">
                <a:solidFill>
                  <a:schemeClr val="bg2">
                    <a:lumMod val="85000"/>
                  </a:schemeClr>
                </a:solidFill>
              </a:defRPr>
            </a:lvl1pPr>
          </a:lstStyle>
          <a:p>
            <a:pPr lvl="0"/>
            <a:r>
              <a:rPr lang="en-US"/>
              <a:t>Place icon here. To hide this text, place cursor then hit space bar. Duplicate or delete as needed.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0814" y="1828800"/>
            <a:ext cx="1865376" cy="1866900"/>
          </a:xfrm>
          <a:prstGeom prst="ellipse">
            <a:avLst/>
          </a:prstGeom>
          <a:ln w="19050">
            <a:solidFill>
              <a:schemeClr val="accent1"/>
            </a:solidFill>
          </a:ln>
        </p:spPr>
        <p:txBody>
          <a:bodyPr anchor="ctr"/>
          <a:lstStyle>
            <a:lvl1pPr algn="ctr">
              <a:buNone/>
              <a:defRPr sz="1200">
                <a:solidFill>
                  <a:schemeClr val="bg2">
                    <a:lumMod val="85000"/>
                  </a:schemeClr>
                </a:solidFill>
              </a:defRPr>
            </a:lvl1pPr>
          </a:lstStyle>
          <a:p>
            <a:pPr lvl="0"/>
            <a:r>
              <a:rPr lang="en-US"/>
              <a:t>Place icon here. To hide this text, place cursor then hit space bar. Duplicate or delete as needed.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84513" y="4401689"/>
            <a:ext cx="3335482" cy="1503809"/>
          </a:xfrm>
        </p:spPr>
        <p:txBody>
          <a:bodyPr/>
          <a:lstStyle>
            <a:lvl1pPr>
              <a:defRPr sz="1600">
                <a:solidFill>
                  <a:schemeClr val="tx2"/>
                </a:solidFill>
              </a:defRPr>
            </a:lvl1pPr>
            <a:lvl2pPr marL="228600" indent="-228600">
              <a:buFont typeface="Arial" panose="020B0604020202020204" pitchFamily="34" charset="0"/>
              <a:buChar char="•"/>
              <a:defRPr sz="1600"/>
            </a:lvl2pPr>
            <a:lvl3pPr marL="457200" indent="-228600">
              <a:buClr>
                <a:schemeClr val="tx1"/>
              </a:buClr>
              <a:buFont typeface="Arial" panose="020B0604020202020204" pitchFamily="34" charset="0"/>
              <a:buChar char="−"/>
              <a:defRPr sz="1600"/>
            </a:lvl3pPr>
            <a:lvl4pPr marL="687388" indent="-230188">
              <a:buFont typeface="Arial" panose="020B0604020202020204" pitchFamily="34" charset="0"/>
              <a:buChar char="•"/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Type 16 pt gray text max three lines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1B99C12-BC4B-42D3-9852-1F9B4101E133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436843" y="4401689"/>
            <a:ext cx="3335482" cy="1503809"/>
          </a:xfrm>
        </p:spPr>
        <p:txBody>
          <a:bodyPr/>
          <a:lstStyle>
            <a:lvl1pPr>
              <a:defRPr sz="1600">
                <a:solidFill>
                  <a:schemeClr val="tx2"/>
                </a:solidFill>
              </a:defRPr>
            </a:lvl1pPr>
            <a:lvl2pPr marL="228600" indent="-228600">
              <a:buFont typeface="Arial" panose="020B0604020202020204" pitchFamily="34" charset="0"/>
              <a:buChar char="•"/>
              <a:defRPr sz="1600"/>
            </a:lvl2pPr>
            <a:lvl3pPr marL="457200" indent="-228600">
              <a:buClr>
                <a:schemeClr val="tx1"/>
              </a:buClr>
              <a:buFont typeface="Arial" panose="020B0604020202020204" pitchFamily="34" charset="0"/>
              <a:buChar char="−"/>
              <a:defRPr sz="1600"/>
            </a:lvl3pPr>
            <a:lvl4pPr marL="687388" indent="-230188">
              <a:buFont typeface="Arial" panose="020B0604020202020204" pitchFamily="34" charset="0"/>
              <a:buChar char="•"/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Type 16 pt gray text max three lines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9004B96-D94C-4153-B36B-4355853060EA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8175761" y="4401689"/>
            <a:ext cx="3335482" cy="1503809"/>
          </a:xfrm>
        </p:spPr>
        <p:txBody>
          <a:bodyPr/>
          <a:lstStyle>
            <a:lvl1pPr>
              <a:defRPr sz="1600">
                <a:solidFill>
                  <a:schemeClr val="tx2"/>
                </a:solidFill>
              </a:defRPr>
            </a:lvl1pPr>
            <a:lvl2pPr marL="228600" indent="-228600">
              <a:buFont typeface="Arial" panose="020B0604020202020204" pitchFamily="34" charset="0"/>
              <a:buChar char="•"/>
              <a:defRPr sz="1600"/>
            </a:lvl2pPr>
            <a:lvl3pPr marL="457200" indent="-228600">
              <a:buClr>
                <a:schemeClr val="tx1"/>
              </a:buClr>
              <a:buFont typeface="Arial" panose="020B0604020202020204" pitchFamily="34" charset="0"/>
              <a:buChar char="−"/>
              <a:defRPr sz="1600"/>
            </a:lvl3pPr>
            <a:lvl4pPr marL="687388" indent="-230188">
              <a:buFont typeface="Arial" panose="020B0604020202020204" pitchFamily="34" charset="0"/>
              <a:buChar char="•"/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Type 16 pt gray text max three lines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36416D-EB4F-4346-8783-FC896DC0CA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4514" y="3868738"/>
            <a:ext cx="3335482" cy="457200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Type subhead in 16 pt orange | Max two lines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5BAB981D-A627-42CC-B2DE-02C26E3DF94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6843" y="3865340"/>
            <a:ext cx="3335482" cy="457200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Type subhead in 16 pt orange | Max two lines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E65F5722-9D51-4EC9-BA8C-FDC59DB8463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75761" y="3865340"/>
            <a:ext cx="3335482" cy="457200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Type subhead in 16 pt orange | Max two lines</a:t>
            </a:r>
          </a:p>
        </p:txBody>
      </p:sp>
    </p:spTree>
    <p:extLst>
      <p:ext uri="{BB962C8B-B14F-4D97-AF65-F5344CB8AC3E}">
        <p14:creationId xmlns:p14="http://schemas.microsoft.com/office/powerpoint/2010/main" val="3775017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1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64D087D-EF83-4A62-AD98-E31A422A94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4" t="18631" r="7973" b="19012"/>
          <a:stretch/>
        </p:blipFill>
        <p:spPr>
          <a:xfrm>
            <a:off x="392613" y="6263366"/>
            <a:ext cx="1425757" cy="44453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495300" y="0"/>
            <a:ext cx="8132885" cy="107405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95300" y="1825625"/>
            <a:ext cx="11315700" cy="40744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Eighth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5295900" y="6486982"/>
            <a:ext cx="592454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264900" y="6486982"/>
            <a:ext cx="542472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0D8EA-3107-4873-B9AB-DD7D3E79053A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>
            <a:cxnSpLocks/>
          </p:cNvCxnSpPr>
          <p:nvPr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cxnSpLocks/>
          </p:cNvCxnSpPr>
          <p:nvPr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cxnSpLocks/>
          </p:cNvCxnSpPr>
          <p:nvPr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DB2CE75-020D-45A1-B141-8BC43E0F6356}"/>
              </a:ext>
            </a:extLst>
          </p:cNvPr>
          <p:cNvCxnSpPr>
            <a:cxnSpLocks/>
          </p:cNvCxnSpPr>
          <p:nvPr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4E70631-2200-435E-8B78-C15380687CB2}"/>
              </a:ext>
            </a:extLst>
          </p:cNvPr>
          <p:cNvCxnSpPr>
            <a:cxnSpLocks/>
          </p:cNvCxnSpPr>
          <p:nvPr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B69FDF-A621-430B-ADCC-6492A766DF3E}"/>
              </a:ext>
            </a:extLst>
          </p:cNvPr>
          <p:cNvCxnSpPr>
            <a:cxnSpLocks/>
          </p:cNvCxnSpPr>
          <p:nvPr userDrawn="1"/>
        </p:nvCxnSpPr>
        <p:spPr bwMode="gray">
          <a:xfrm>
            <a:off x="457200" y="1100666"/>
            <a:ext cx="113538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16BB688D-E130-6B4B-B95F-999C95E08F8A}"/>
              </a:ext>
            </a:extLst>
          </p:cNvPr>
          <p:cNvPicPr>
            <a:picLocks noChangeAspect="1"/>
          </p:cNvPicPr>
          <p:nvPr userDrawn="1"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2196" y="453391"/>
            <a:ext cx="1960244" cy="56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217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79" r:id="rId2"/>
    <p:sldLayoutId id="2147483880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4" r:id="rId14"/>
    <p:sldLayoutId id="2147483865" r:id="rId15"/>
    <p:sldLayoutId id="2147483866" r:id="rId16"/>
    <p:sldLayoutId id="2147483867" r:id="rId17"/>
    <p:sldLayoutId id="2147483868" r:id="rId18"/>
    <p:sldLayoutId id="2147483869" r:id="rId19"/>
    <p:sldLayoutId id="2147483870" r:id="rId20"/>
    <p:sldLayoutId id="2147483871" r:id="rId21"/>
    <p:sldLayoutId id="2147483876" r:id="rId22"/>
    <p:sldLayoutId id="2147483883" r:id="rId23"/>
    <p:sldLayoutId id="2147483872" r:id="rId24"/>
    <p:sldLayoutId id="2147483873" r:id="rId25"/>
    <p:sldLayoutId id="2147483874" r:id="rId26"/>
    <p:sldLayoutId id="2147483875" r:id="rId27"/>
    <p:sldLayoutId id="2147483877" r:id="rId28"/>
    <p:sldLayoutId id="2147483878" r:id="rId29"/>
    <p:sldLayoutId id="2147483884" r:id="rId30"/>
    <p:sldLayoutId id="2147483891" r:id="rId31"/>
    <p:sldLayoutId id="2147483892" r:id="rId32"/>
    <p:sldLayoutId id="2147483894" r:id="rId3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rgbClr val="55565A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5000"/>
        </a:lnSpc>
        <a:spcBef>
          <a:spcPts val="800"/>
        </a:spcBef>
        <a:spcAft>
          <a:spcPts val="600"/>
        </a:spcAft>
        <a:buFont typeface="Arial" panose="020B0604020202020204" pitchFamily="34" charset="0"/>
        <a:buChar char="​"/>
        <a:defRPr sz="2200" kern="1200">
          <a:solidFill>
            <a:schemeClr val="tx2"/>
          </a:solidFill>
          <a:latin typeface="+mn-lt"/>
          <a:ea typeface="+mn-ea"/>
          <a:cs typeface="+mn-cs"/>
        </a:defRPr>
      </a:lvl1pPr>
      <a:lvl2pPr marL="230188" indent="-230188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​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458788" indent="-230188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−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9144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914400" indent="-22860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72" pos="3816" userDrawn="1">
          <p15:clr>
            <a:srgbClr val="FDE53C"/>
          </p15:clr>
        </p15:guide>
        <p15:guide id="73" orient="horz" pos="3720" userDrawn="1">
          <p15:clr>
            <a:srgbClr val="F26B43"/>
          </p15:clr>
        </p15:guide>
        <p15:guide id="74" userDrawn="1">
          <p15:clr>
            <a:srgbClr val="F26B43"/>
          </p15:clr>
        </p15:guide>
        <p15:guide id="75" pos="7440" userDrawn="1">
          <p15:clr>
            <a:srgbClr val="F26B43"/>
          </p15:clr>
        </p15:guide>
        <p15:guide id="76" pos="264" userDrawn="1">
          <p15:clr>
            <a:srgbClr val="F26B43"/>
          </p15:clr>
        </p15:guide>
        <p15:guide id="77" orient="horz" pos="4080" userDrawn="1">
          <p15:clr>
            <a:srgbClr val="F26B43"/>
          </p15:clr>
        </p15:guide>
        <p15:guide id="78" pos="312" userDrawn="1">
          <p15:clr>
            <a:srgbClr val="F26B43"/>
          </p15:clr>
        </p15:guide>
        <p15:guide id="79" orient="horz" pos="240" userDrawn="1">
          <p15:clr>
            <a:srgbClr val="F26B43"/>
          </p15:clr>
        </p15:guide>
        <p15:guide id="80" orient="horz" pos="360" userDrawn="1">
          <p15:clr>
            <a:srgbClr val="F26B43"/>
          </p15:clr>
        </p15:guide>
        <p15:guide id="81" orient="horz" pos="696" userDrawn="1">
          <p15:clr>
            <a:srgbClr val="F26B43"/>
          </p15:clr>
        </p15:guide>
        <p15:guide id="82" orient="horz" pos="2472" userDrawn="1">
          <p15:clr>
            <a:srgbClr val="F26B43"/>
          </p15:clr>
        </p15:guide>
        <p15:guide id="83" orient="horz" pos="4224" userDrawn="1">
          <p15:clr>
            <a:srgbClr val="F26B43"/>
          </p15:clr>
        </p15:guide>
        <p15:guide id="84" pos="7392" userDrawn="1">
          <p15:clr>
            <a:srgbClr val="F26B43"/>
          </p15:clr>
        </p15:guide>
        <p15:guide id="85" pos="3864" userDrawn="1">
          <p15:clr>
            <a:srgbClr val="FDE53C"/>
          </p15:clr>
        </p15:guide>
        <p15:guide id="86" pos="2688" userDrawn="1">
          <p15:clr>
            <a:srgbClr val="F26B43"/>
          </p15:clr>
        </p15:guide>
        <p15:guide id="87" pos="4992" userDrawn="1">
          <p15:clr>
            <a:srgbClr val="F26B43"/>
          </p15:clr>
        </p15:guide>
        <p15:guide id="88" pos="2640" userDrawn="1">
          <p15:clr>
            <a:srgbClr val="F26B43"/>
          </p15:clr>
        </p15:guide>
        <p15:guide id="89" pos="5040" userDrawn="1">
          <p15:clr>
            <a:srgbClr val="F26B43"/>
          </p15:clr>
        </p15:guide>
        <p15:guide id="90" orient="horz" pos="2424" userDrawn="1">
          <p15:clr>
            <a:srgbClr val="F26B43"/>
          </p15:clr>
        </p15:guide>
        <p15:guide id="91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tags" Target="../tags/tag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4B311-9745-6448-8F79-E19DF6705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401" y="2718197"/>
            <a:ext cx="7526910" cy="815686"/>
          </a:xfrm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</a:rPr>
              <a:t>Classification Problems and Ensemble Methods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06FAD4-CE0C-A146-9FAA-F74CBCA486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9886" y="3887544"/>
            <a:ext cx="3756188" cy="863566"/>
          </a:xfrm>
        </p:spPr>
        <p:txBody>
          <a:bodyPr/>
          <a:lstStyle/>
          <a:p>
            <a:r>
              <a:rPr lang="en-US" dirty="0"/>
              <a:t>Chris </a:t>
            </a:r>
            <a:r>
              <a:rPr lang="en-US" dirty="0" err="1"/>
              <a:t>Hamling</a:t>
            </a:r>
            <a:endParaRPr lang="en-US" dirty="0"/>
          </a:p>
          <a:p>
            <a:r>
              <a:rPr lang="en-US" sz="1400" dirty="0"/>
              <a:t>AI Software Engineer – ATC AI/ML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B4A136-8C9E-2248-8150-14418C26D4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5300" y="5033179"/>
            <a:ext cx="7440011" cy="471150"/>
          </a:xfrm>
        </p:spPr>
        <p:txBody>
          <a:bodyPr/>
          <a:lstStyle/>
          <a:p>
            <a:r>
              <a:rPr lang="en-US" dirty="0"/>
              <a:t>March 28th, 2019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120665" y="3167406"/>
            <a:ext cx="1942394" cy="22955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948278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3822AC-F38C-4B9F-B6C0-73F44E226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Gift to You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57D4CB0-5236-4417-A5B0-E5AD7BF56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4000" dirty="0">
                <a:solidFill>
                  <a:srgbClr val="E87722"/>
                </a:solidFill>
              </a:rPr>
              <a:t>matt-versaggi.com/</a:t>
            </a:r>
            <a:r>
              <a:rPr lang="en-US" sz="4000" dirty="0" err="1">
                <a:solidFill>
                  <a:srgbClr val="E87722"/>
                </a:solidFill>
              </a:rPr>
              <a:t>mit_open_courseware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This is the AI Repository compiling </a:t>
            </a:r>
            <a:r>
              <a:rPr lang="en-US" b="1" dirty="0">
                <a:solidFill>
                  <a:schemeClr val="tx1"/>
                </a:solidFill>
              </a:rPr>
              <a:t>years</a:t>
            </a:r>
            <a:r>
              <a:rPr lang="en-US" dirty="0">
                <a:solidFill>
                  <a:schemeClr val="tx1"/>
                </a:solidFill>
              </a:rPr>
              <a:t> of biz / tech AI materials in this one space.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Secure Group</a:t>
            </a:r>
            <a:r>
              <a:rPr lang="en-US" dirty="0">
                <a:solidFill>
                  <a:schemeClr val="tx1"/>
                </a:solidFill>
              </a:rPr>
              <a:t>: “</a:t>
            </a:r>
            <a:r>
              <a:rPr lang="en-US" dirty="0" err="1">
                <a:solidFill>
                  <a:schemeClr val="accent2"/>
                </a:solidFill>
              </a:rPr>
              <a:t>WebAuthOnlineStorage_Box</a:t>
            </a:r>
            <a:r>
              <a:rPr lang="en-US" dirty="0">
                <a:solidFill>
                  <a:schemeClr val="tx1"/>
                </a:solidFill>
              </a:rPr>
              <a:t>”</a:t>
            </a:r>
          </a:p>
          <a:p>
            <a:pPr algn="ctr"/>
            <a:r>
              <a:rPr lang="en-US" i="1" dirty="0">
                <a:solidFill>
                  <a:schemeClr val="tx1"/>
                </a:solidFill>
              </a:rPr>
              <a:t>Actively Maintained</a:t>
            </a:r>
          </a:p>
          <a:p>
            <a:endParaRPr lang="en-US" dirty="0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F8CE163-FBA4-4544-8312-5087E1E501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Artificial Intelligence Repository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47686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07EEE-C314-4AC4-B625-3B556C2E0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47387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6264E-DF64-45A0-A75F-AC90D758A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0"/>
            <a:ext cx="8905875" cy="1074058"/>
          </a:xfrm>
        </p:spPr>
        <p:txBody>
          <a:bodyPr/>
          <a:lstStyle/>
          <a:p>
            <a:r>
              <a:rPr lang="en-US" dirty="0"/>
              <a:t>Terms and Definitions - What is Artificial Intelligence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834E0E-4735-42CC-8E7B-2E9F9D4B1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5900" y="6486982"/>
            <a:ext cx="5924549" cy="365125"/>
          </a:xfrm>
        </p:spPr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1C266-F990-43FA-9008-76263FC3E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4900" y="6486982"/>
            <a:ext cx="542472" cy="365125"/>
          </a:xfrm>
        </p:spPr>
        <p:txBody>
          <a:bodyPr/>
          <a:lstStyle/>
          <a:p>
            <a:fld id="{3310D8EA-3107-4873-B9AB-DD7D3E79053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116A19D-C98C-4964-B173-1403625561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5300" y="1118282"/>
            <a:ext cx="8144608" cy="492125"/>
          </a:xfrm>
        </p:spPr>
        <p:txBody>
          <a:bodyPr/>
          <a:lstStyle/>
          <a:p>
            <a:r>
              <a:rPr lang="en-US"/>
              <a:t>Data Centric View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8151A3-AB3F-B34B-BDD9-3CC9393B1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2" y="311728"/>
            <a:ext cx="11083636" cy="62345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759693-B082-8446-8E71-DCEF6740D0B0}"/>
              </a:ext>
            </a:extLst>
          </p:cNvPr>
          <p:cNvSpPr txBox="1"/>
          <p:nvPr/>
        </p:nvSpPr>
        <p:spPr>
          <a:xfrm>
            <a:off x="2560320" y="5636177"/>
            <a:ext cx="16736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RDBMs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D3A1AE-95B2-7F48-8AA2-4CB4940964DB}"/>
              </a:ext>
            </a:extLst>
          </p:cNvPr>
          <p:cNvSpPr txBox="1"/>
          <p:nvPr/>
        </p:nvSpPr>
        <p:spPr>
          <a:xfrm>
            <a:off x="3031477" y="5363691"/>
            <a:ext cx="2615944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Information Integration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B21335-D33B-A146-8042-AAA6F5E2D485}"/>
              </a:ext>
            </a:extLst>
          </p:cNvPr>
          <p:cNvSpPr txBox="1"/>
          <p:nvPr/>
        </p:nvSpPr>
        <p:spPr>
          <a:xfrm>
            <a:off x="3502635" y="5091211"/>
            <a:ext cx="16736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ECM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9B6258-5D70-EA4F-9C43-8A452E5A27F5}"/>
              </a:ext>
            </a:extLst>
          </p:cNvPr>
          <p:cNvSpPr txBox="1"/>
          <p:nvPr/>
        </p:nvSpPr>
        <p:spPr>
          <a:xfrm>
            <a:off x="3973791" y="4818731"/>
            <a:ext cx="235578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Big Data Platforms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0339F7-30EF-7245-97F3-8A1D7E65A013}"/>
              </a:ext>
            </a:extLst>
          </p:cNvPr>
          <p:cNvSpPr txBox="1"/>
          <p:nvPr/>
        </p:nvSpPr>
        <p:spPr>
          <a:xfrm>
            <a:off x="4444949" y="4546251"/>
            <a:ext cx="197247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Standard Reports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BB75B2-D74B-8547-BC3C-4410BE278956}"/>
              </a:ext>
            </a:extLst>
          </p:cNvPr>
          <p:cNvSpPr txBox="1"/>
          <p:nvPr/>
        </p:nvSpPr>
        <p:spPr>
          <a:xfrm>
            <a:off x="4916106" y="4273771"/>
            <a:ext cx="16736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Ad Hoc Reports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BAEAEF-8533-3946-906C-763DA0B05C9D}"/>
              </a:ext>
            </a:extLst>
          </p:cNvPr>
          <p:cNvSpPr txBox="1"/>
          <p:nvPr/>
        </p:nvSpPr>
        <p:spPr>
          <a:xfrm>
            <a:off x="5387264" y="4001291"/>
            <a:ext cx="16736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Drilldown Query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689C0B-40FE-E142-A2C7-C48829DDF2D0}"/>
              </a:ext>
            </a:extLst>
          </p:cNvPr>
          <p:cNvSpPr txBox="1"/>
          <p:nvPr/>
        </p:nvSpPr>
        <p:spPr>
          <a:xfrm>
            <a:off x="5858421" y="3728811"/>
            <a:ext cx="16736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Alerts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D9F8F8-9D33-A34C-9B42-6AE2568C77E8}"/>
              </a:ext>
            </a:extLst>
          </p:cNvPr>
          <p:cNvSpPr txBox="1"/>
          <p:nvPr/>
        </p:nvSpPr>
        <p:spPr>
          <a:xfrm>
            <a:off x="6329578" y="3456331"/>
            <a:ext cx="244866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Statistical Analysis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F64C37-436F-A347-9E9A-B410CD35C5C9}"/>
              </a:ext>
            </a:extLst>
          </p:cNvPr>
          <p:cNvSpPr txBox="1"/>
          <p:nvPr/>
        </p:nvSpPr>
        <p:spPr>
          <a:xfrm>
            <a:off x="6800735" y="3183851"/>
            <a:ext cx="166051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Forecasting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6301D0-381F-7C4F-B9EE-059855EA5A13}"/>
              </a:ext>
            </a:extLst>
          </p:cNvPr>
          <p:cNvSpPr txBox="1"/>
          <p:nvPr/>
        </p:nvSpPr>
        <p:spPr>
          <a:xfrm>
            <a:off x="7271893" y="2911371"/>
            <a:ext cx="235579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Predictive Modeling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EBA37F1-80B8-FA4D-B3AE-11B521583FC9}"/>
              </a:ext>
            </a:extLst>
          </p:cNvPr>
          <p:cNvSpPr txBox="1"/>
          <p:nvPr/>
        </p:nvSpPr>
        <p:spPr>
          <a:xfrm>
            <a:off x="7743050" y="2638891"/>
            <a:ext cx="16736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Rules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D29DD1-0CBF-AA4D-8C21-E8A35476DCBF}"/>
              </a:ext>
            </a:extLst>
          </p:cNvPr>
          <p:cNvSpPr txBox="1"/>
          <p:nvPr/>
        </p:nvSpPr>
        <p:spPr>
          <a:xfrm>
            <a:off x="8214207" y="2366411"/>
            <a:ext cx="16736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Optimization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00849C9-2F75-1943-8D35-23A9A0AC430E}"/>
              </a:ext>
            </a:extLst>
          </p:cNvPr>
          <p:cNvSpPr txBox="1"/>
          <p:nvPr/>
        </p:nvSpPr>
        <p:spPr>
          <a:xfrm>
            <a:off x="8685364" y="2093931"/>
            <a:ext cx="228743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Natural Language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864C5D3-6717-5343-8D8F-CBE825694766}"/>
              </a:ext>
            </a:extLst>
          </p:cNvPr>
          <p:cNvSpPr txBox="1"/>
          <p:nvPr/>
        </p:nvSpPr>
        <p:spPr>
          <a:xfrm>
            <a:off x="9156522" y="1821451"/>
            <a:ext cx="16736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Learning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2260C55-4CDF-3947-A979-05EF03EFBE03}"/>
              </a:ext>
            </a:extLst>
          </p:cNvPr>
          <p:cNvSpPr txBox="1"/>
          <p:nvPr/>
        </p:nvSpPr>
        <p:spPr>
          <a:xfrm>
            <a:off x="9627684" y="1548971"/>
            <a:ext cx="16736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/>
              <a:t>Reasoning</a:t>
            </a:r>
          </a:p>
        </p:txBody>
      </p:sp>
      <p:sp>
        <p:nvSpPr>
          <p:cNvPr id="28" name="TextBox 2">
            <a:extLst>
              <a:ext uri="{FF2B5EF4-FFF2-40B4-BE49-F238E27FC236}">
                <a16:creationId xmlns:a16="http://schemas.microsoft.com/office/drawing/2014/main" id="{EDF66F6C-25B9-0A48-B868-6D11DE51F357}"/>
              </a:ext>
            </a:extLst>
          </p:cNvPr>
          <p:cNvSpPr txBox="1"/>
          <p:nvPr/>
        </p:nvSpPr>
        <p:spPr>
          <a:xfrm rot="16200000">
            <a:off x="261367" y="3851921"/>
            <a:ext cx="334034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/>
              <a:t>Context Specific Usage</a:t>
            </a:r>
          </a:p>
        </p:txBody>
      </p:sp>
      <p:sp>
        <p:nvSpPr>
          <p:cNvPr id="29" name="TextBox 6">
            <a:extLst>
              <a:ext uri="{FF2B5EF4-FFF2-40B4-BE49-F238E27FC236}">
                <a16:creationId xmlns:a16="http://schemas.microsoft.com/office/drawing/2014/main" id="{C35019F2-E605-D54C-B07B-6709AA4FFA81}"/>
              </a:ext>
            </a:extLst>
          </p:cNvPr>
          <p:cNvSpPr txBox="1"/>
          <p:nvPr/>
        </p:nvSpPr>
        <p:spPr>
          <a:xfrm>
            <a:off x="3413762" y="6060606"/>
            <a:ext cx="536447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b="1" dirty="0"/>
              <a:t>Natural, Intuitive or Automated Interaction</a:t>
            </a:r>
          </a:p>
        </p:txBody>
      </p:sp>
      <p:sp>
        <p:nvSpPr>
          <p:cNvPr id="30" name="TextBox 7">
            <a:extLst>
              <a:ext uri="{FF2B5EF4-FFF2-40B4-BE49-F238E27FC236}">
                <a16:creationId xmlns:a16="http://schemas.microsoft.com/office/drawing/2014/main" id="{E47F7D12-E4E4-454F-A498-6E2D9197E633}"/>
              </a:ext>
            </a:extLst>
          </p:cNvPr>
          <p:cNvSpPr txBox="1"/>
          <p:nvPr/>
        </p:nvSpPr>
        <p:spPr>
          <a:xfrm>
            <a:off x="3546558" y="2895983"/>
            <a:ext cx="1884629" cy="30777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Demarcation Line</a:t>
            </a:r>
          </a:p>
        </p:txBody>
      </p:sp>
      <p:sp>
        <p:nvSpPr>
          <p:cNvPr id="31" name="TextBox 8">
            <a:extLst>
              <a:ext uri="{FF2B5EF4-FFF2-40B4-BE49-F238E27FC236}">
                <a16:creationId xmlns:a16="http://schemas.microsoft.com/office/drawing/2014/main" id="{6A59BBA6-CD0E-0747-B80B-112B89EADD5F}"/>
              </a:ext>
            </a:extLst>
          </p:cNvPr>
          <p:cNvSpPr txBox="1"/>
          <p:nvPr/>
        </p:nvSpPr>
        <p:spPr>
          <a:xfrm>
            <a:off x="4110265" y="2137948"/>
            <a:ext cx="1884629" cy="3637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/>
              <a:t>ML/AI</a:t>
            </a:r>
          </a:p>
        </p:txBody>
      </p:sp>
      <p:sp>
        <p:nvSpPr>
          <p:cNvPr id="32" name="TextBox 16">
            <a:extLst>
              <a:ext uri="{FF2B5EF4-FFF2-40B4-BE49-F238E27FC236}">
                <a16:creationId xmlns:a16="http://schemas.microsoft.com/office/drawing/2014/main" id="{0CE6BC98-EB24-4B40-92D7-5EEF0BAEC7D5}"/>
              </a:ext>
            </a:extLst>
          </p:cNvPr>
          <p:cNvSpPr txBox="1"/>
          <p:nvPr/>
        </p:nvSpPr>
        <p:spPr>
          <a:xfrm>
            <a:off x="5994483" y="4853439"/>
            <a:ext cx="1884629" cy="36373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dirty="0"/>
              <a:t>Analytics</a:t>
            </a:r>
          </a:p>
        </p:txBody>
      </p:sp>
      <p:sp>
        <p:nvSpPr>
          <p:cNvPr id="33" name="TextBox 34">
            <a:extLst>
              <a:ext uri="{FF2B5EF4-FFF2-40B4-BE49-F238E27FC236}">
                <a16:creationId xmlns:a16="http://schemas.microsoft.com/office/drawing/2014/main" id="{21952691-BFA4-E743-B78E-12CB94B870D5}"/>
              </a:ext>
            </a:extLst>
          </p:cNvPr>
          <p:cNvSpPr txBox="1"/>
          <p:nvPr/>
        </p:nvSpPr>
        <p:spPr>
          <a:xfrm>
            <a:off x="8254545" y="5636177"/>
            <a:ext cx="271825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Information Foundation</a:t>
            </a:r>
          </a:p>
        </p:txBody>
      </p:sp>
      <p:sp>
        <p:nvSpPr>
          <p:cNvPr id="34" name="TextBox 35">
            <a:extLst>
              <a:ext uri="{FF2B5EF4-FFF2-40B4-BE49-F238E27FC236}">
                <a16:creationId xmlns:a16="http://schemas.microsoft.com/office/drawing/2014/main" id="{0BDED8D2-8D26-494B-AAFB-645ADF6EC17D}"/>
              </a:ext>
            </a:extLst>
          </p:cNvPr>
          <p:cNvSpPr txBox="1"/>
          <p:nvPr/>
        </p:nvSpPr>
        <p:spPr>
          <a:xfrm>
            <a:off x="8254545" y="5363691"/>
            <a:ext cx="22715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rgbClr val="00549F"/>
                </a:solidFill>
              </a:rPr>
              <a:t>Descriptive</a:t>
            </a:r>
          </a:p>
        </p:txBody>
      </p:sp>
      <p:sp>
        <p:nvSpPr>
          <p:cNvPr id="37" name="TextBox 39">
            <a:extLst>
              <a:ext uri="{FF2B5EF4-FFF2-40B4-BE49-F238E27FC236}">
                <a16:creationId xmlns:a16="http://schemas.microsoft.com/office/drawing/2014/main" id="{98ED1232-1802-4D4B-809F-BFFC7230AA84}"/>
              </a:ext>
            </a:extLst>
          </p:cNvPr>
          <p:cNvSpPr txBox="1"/>
          <p:nvPr/>
        </p:nvSpPr>
        <p:spPr>
          <a:xfrm>
            <a:off x="8254545" y="5091211"/>
            <a:ext cx="22715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rgbClr val="008770"/>
                </a:solidFill>
              </a:rPr>
              <a:t>Predictive</a:t>
            </a:r>
          </a:p>
        </p:txBody>
      </p:sp>
      <p:sp>
        <p:nvSpPr>
          <p:cNvPr id="38" name="TextBox 40">
            <a:extLst>
              <a:ext uri="{FF2B5EF4-FFF2-40B4-BE49-F238E27FC236}">
                <a16:creationId xmlns:a16="http://schemas.microsoft.com/office/drawing/2014/main" id="{0FDAD5D5-0119-7B4E-AE87-E590E5405509}"/>
              </a:ext>
            </a:extLst>
          </p:cNvPr>
          <p:cNvSpPr txBox="1"/>
          <p:nvPr/>
        </p:nvSpPr>
        <p:spPr>
          <a:xfrm>
            <a:off x="8254545" y="4818731"/>
            <a:ext cx="22715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rgbClr val="A22B37"/>
                </a:solidFill>
              </a:rPr>
              <a:t>Prescriptive</a:t>
            </a:r>
          </a:p>
        </p:txBody>
      </p:sp>
      <p:sp>
        <p:nvSpPr>
          <p:cNvPr id="39" name="TextBox 41">
            <a:extLst>
              <a:ext uri="{FF2B5EF4-FFF2-40B4-BE49-F238E27FC236}">
                <a16:creationId xmlns:a16="http://schemas.microsoft.com/office/drawing/2014/main" id="{4AFDCF61-EAA7-1B4C-A73D-A2713F0D1EB0}"/>
              </a:ext>
            </a:extLst>
          </p:cNvPr>
          <p:cNvSpPr txBox="1"/>
          <p:nvPr/>
        </p:nvSpPr>
        <p:spPr>
          <a:xfrm>
            <a:off x="8254545" y="4546251"/>
            <a:ext cx="227152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Cognitive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22726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2E277AE-03FA-B64C-99E4-13A1AF48CB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6FB937-B93A-47D4-A4E2-09CE6B59E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Methodologies -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DB6670-45C9-49B1-B96F-33211AF35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5033FC-96B4-43D4-B693-F7C544FC6B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1129B462-468E-9C4D-8D5D-C9C18824900C}"/>
              </a:ext>
            </a:extLst>
          </p:cNvPr>
          <p:cNvSpPr txBox="1">
            <a:spLocks/>
          </p:cNvSpPr>
          <p:nvPr/>
        </p:nvSpPr>
        <p:spPr bwMode="gray">
          <a:xfrm>
            <a:off x="5194072" y="2065761"/>
            <a:ext cx="1803857" cy="4572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bg2"/>
                </a:solidFill>
              </a:rPr>
              <a:t>Machine </a:t>
            </a:r>
            <a:br>
              <a:rPr lang="en-US" sz="1600" b="1" dirty="0">
                <a:solidFill>
                  <a:schemeClr val="bg2"/>
                </a:solidFill>
              </a:rPr>
            </a:br>
            <a:r>
              <a:rPr lang="en-US" sz="1600" b="1" dirty="0">
                <a:solidFill>
                  <a:schemeClr val="bg2"/>
                </a:solidFill>
              </a:rPr>
              <a:t>Learning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95ADCD1B-B921-F14F-AB1F-26C8B0502036}"/>
              </a:ext>
            </a:extLst>
          </p:cNvPr>
          <p:cNvSpPr txBox="1">
            <a:spLocks/>
          </p:cNvSpPr>
          <p:nvPr/>
        </p:nvSpPr>
        <p:spPr bwMode="gray">
          <a:xfrm>
            <a:off x="5194072" y="4638273"/>
            <a:ext cx="1803857" cy="4572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>
                <a:solidFill>
                  <a:schemeClr val="bg2"/>
                </a:solidFill>
              </a:rPr>
              <a:t>Reinforcement </a:t>
            </a:r>
            <a:br>
              <a:rPr lang="en-US" sz="1200" b="1" dirty="0">
                <a:solidFill>
                  <a:schemeClr val="bg2"/>
                </a:solidFill>
              </a:rPr>
            </a:br>
            <a:r>
              <a:rPr lang="en-US" sz="1200" b="1" dirty="0">
                <a:solidFill>
                  <a:schemeClr val="bg2"/>
                </a:solidFill>
              </a:rPr>
              <a:t>Learning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DCCB3F4A-1828-5145-87CD-09C6683ED1B5}"/>
              </a:ext>
            </a:extLst>
          </p:cNvPr>
          <p:cNvSpPr txBox="1">
            <a:spLocks/>
          </p:cNvSpPr>
          <p:nvPr/>
        </p:nvSpPr>
        <p:spPr bwMode="gray">
          <a:xfrm>
            <a:off x="3269499" y="2109402"/>
            <a:ext cx="1803857" cy="4572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>
                <a:solidFill>
                  <a:schemeClr val="bg2"/>
                </a:solidFill>
              </a:rPr>
              <a:t>Unsupervised </a:t>
            </a:r>
            <a:br>
              <a:rPr lang="en-US" sz="1200" b="1" dirty="0">
                <a:solidFill>
                  <a:schemeClr val="bg2"/>
                </a:solidFill>
              </a:rPr>
            </a:br>
            <a:r>
              <a:rPr lang="en-US" sz="1200" b="1" dirty="0">
                <a:solidFill>
                  <a:schemeClr val="bg2"/>
                </a:solidFill>
              </a:rPr>
              <a:t>Learning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F3AE994F-8E56-C848-A1F4-24E57A5DACD1}"/>
              </a:ext>
            </a:extLst>
          </p:cNvPr>
          <p:cNvSpPr txBox="1">
            <a:spLocks/>
          </p:cNvSpPr>
          <p:nvPr/>
        </p:nvSpPr>
        <p:spPr bwMode="gray">
          <a:xfrm>
            <a:off x="7110875" y="2109402"/>
            <a:ext cx="1803857" cy="4572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>
                <a:solidFill>
                  <a:schemeClr val="bg2"/>
                </a:solidFill>
              </a:rPr>
              <a:t>Supervised </a:t>
            </a:r>
            <a:br>
              <a:rPr lang="en-US" sz="1200" b="1" dirty="0">
                <a:solidFill>
                  <a:schemeClr val="bg2"/>
                </a:solidFill>
              </a:rPr>
            </a:br>
            <a:r>
              <a:rPr lang="en-US" sz="1200" b="1" dirty="0">
                <a:solidFill>
                  <a:schemeClr val="bg2"/>
                </a:solidFill>
              </a:rPr>
              <a:t>Learning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3E592075-A134-DF43-853D-0B742544FDCC}"/>
              </a:ext>
            </a:extLst>
          </p:cNvPr>
          <p:cNvSpPr txBox="1">
            <a:spLocks/>
          </p:cNvSpPr>
          <p:nvPr/>
        </p:nvSpPr>
        <p:spPr bwMode="gray">
          <a:xfrm>
            <a:off x="2119025" y="2109402"/>
            <a:ext cx="1199242" cy="4572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b="1" dirty="0">
                <a:solidFill>
                  <a:schemeClr val="bg2"/>
                </a:solidFill>
              </a:rPr>
              <a:t>Dimensionality</a:t>
            </a:r>
            <a:br>
              <a:rPr lang="en-US" sz="900" b="1" dirty="0">
                <a:solidFill>
                  <a:schemeClr val="bg2"/>
                </a:solidFill>
              </a:rPr>
            </a:br>
            <a:r>
              <a:rPr lang="en-US" sz="900" b="1" dirty="0">
                <a:solidFill>
                  <a:schemeClr val="bg2"/>
                </a:solidFill>
              </a:rPr>
              <a:t>Reduction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75627F11-F59A-984A-94B4-A37ECCE98CFC}"/>
              </a:ext>
            </a:extLst>
          </p:cNvPr>
          <p:cNvSpPr txBox="1">
            <a:spLocks/>
          </p:cNvSpPr>
          <p:nvPr/>
        </p:nvSpPr>
        <p:spPr bwMode="gray">
          <a:xfrm>
            <a:off x="2999233" y="3560250"/>
            <a:ext cx="1199242" cy="4572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b="1" dirty="0">
                <a:solidFill>
                  <a:schemeClr val="bg2"/>
                </a:solidFill>
              </a:rPr>
              <a:t>Clustering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7B9F3707-7301-B541-88D3-F54FC091C7D4}"/>
              </a:ext>
            </a:extLst>
          </p:cNvPr>
          <p:cNvSpPr txBox="1">
            <a:spLocks/>
          </p:cNvSpPr>
          <p:nvPr/>
        </p:nvSpPr>
        <p:spPr bwMode="gray">
          <a:xfrm>
            <a:off x="8878156" y="2109402"/>
            <a:ext cx="1199242" cy="4572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b="1" dirty="0">
                <a:solidFill>
                  <a:schemeClr val="bg2"/>
                </a:solidFill>
              </a:rPr>
              <a:t>Classification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49F98D7D-39B0-C448-8E65-B123FB0922F2}"/>
              </a:ext>
            </a:extLst>
          </p:cNvPr>
          <p:cNvSpPr txBox="1">
            <a:spLocks/>
          </p:cNvSpPr>
          <p:nvPr/>
        </p:nvSpPr>
        <p:spPr bwMode="gray">
          <a:xfrm>
            <a:off x="7997953" y="3560250"/>
            <a:ext cx="1199242" cy="4572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b="1" dirty="0">
                <a:solidFill>
                  <a:schemeClr val="bg2"/>
                </a:solidFill>
              </a:rPr>
              <a:t>Regression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8E5D83A-1C08-1F49-A58D-EEFC2F314A4C}"/>
              </a:ext>
            </a:extLst>
          </p:cNvPr>
          <p:cNvSpPr txBox="1">
            <a:spLocks/>
          </p:cNvSpPr>
          <p:nvPr/>
        </p:nvSpPr>
        <p:spPr bwMode="gray">
          <a:xfrm>
            <a:off x="438917" y="1429794"/>
            <a:ext cx="1586126" cy="25584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dirty="0">
                <a:solidFill>
                  <a:schemeClr val="tx2"/>
                </a:solidFill>
              </a:rPr>
              <a:t>Feature Elicitation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6D800794-4BF2-C248-961D-A5683EE5B85B}"/>
              </a:ext>
            </a:extLst>
          </p:cNvPr>
          <p:cNvSpPr txBox="1">
            <a:spLocks/>
          </p:cNvSpPr>
          <p:nvPr/>
        </p:nvSpPr>
        <p:spPr bwMode="gray">
          <a:xfrm>
            <a:off x="189273" y="1821312"/>
            <a:ext cx="1586126" cy="48843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dirty="0">
                <a:solidFill>
                  <a:schemeClr val="tx2"/>
                </a:solidFill>
              </a:rPr>
              <a:t>Structure</a:t>
            </a:r>
            <a:br>
              <a:rPr lang="en-US" sz="1200" b="1" dirty="0">
                <a:solidFill>
                  <a:schemeClr val="tx2"/>
                </a:solidFill>
              </a:rPr>
            </a:br>
            <a:r>
              <a:rPr lang="en-US" sz="1200" b="1" dirty="0">
                <a:solidFill>
                  <a:schemeClr val="tx2"/>
                </a:solidFill>
              </a:rPr>
              <a:t>Discovery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5D8B87B0-B8BD-C947-8DA1-C96949CD97F7}"/>
              </a:ext>
            </a:extLst>
          </p:cNvPr>
          <p:cNvSpPr txBox="1">
            <a:spLocks/>
          </p:cNvSpPr>
          <p:nvPr/>
        </p:nvSpPr>
        <p:spPr bwMode="gray">
          <a:xfrm>
            <a:off x="189260" y="2309558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dirty="0">
                <a:solidFill>
                  <a:schemeClr val="tx2"/>
                </a:solidFill>
              </a:rPr>
              <a:t>Meaningful Compression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22FB7505-5307-BB46-9057-4E24C6638FE0}"/>
              </a:ext>
            </a:extLst>
          </p:cNvPr>
          <p:cNvSpPr txBox="1">
            <a:spLocks/>
          </p:cNvSpPr>
          <p:nvPr/>
        </p:nvSpPr>
        <p:spPr bwMode="gray">
          <a:xfrm>
            <a:off x="438917" y="2818785"/>
            <a:ext cx="1586126" cy="51752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dirty="0">
                <a:solidFill>
                  <a:schemeClr val="tx2"/>
                </a:solidFill>
              </a:rPr>
              <a:t>Big Data Visualization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569FD802-A842-4B4E-9A60-8841099BDF84}"/>
              </a:ext>
            </a:extLst>
          </p:cNvPr>
          <p:cNvSpPr txBox="1">
            <a:spLocks/>
          </p:cNvSpPr>
          <p:nvPr/>
        </p:nvSpPr>
        <p:spPr bwMode="gray">
          <a:xfrm>
            <a:off x="-145125" y="3477153"/>
            <a:ext cx="1586126" cy="51752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dirty="0">
                <a:solidFill>
                  <a:schemeClr val="tx2"/>
                </a:solidFill>
              </a:rPr>
              <a:t>Recommender Systems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F3AFB8EF-29F5-4A4A-8158-307256992683}"/>
              </a:ext>
            </a:extLst>
          </p:cNvPr>
          <p:cNvSpPr txBox="1">
            <a:spLocks/>
          </p:cNvSpPr>
          <p:nvPr/>
        </p:nvSpPr>
        <p:spPr bwMode="gray">
          <a:xfrm>
            <a:off x="-145125" y="4586625"/>
            <a:ext cx="1586126" cy="51752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dirty="0">
                <a:solidFill>
                  <a:schemeClr val="tx2"/>
                </a:solidFill>
              </a:rPr>
              <a:t>Targeted </a:t>
            </a:r>
            <a:br>
              <a:rPr lang="en-US" sz="1200" b="1" dirty="0">
                <a:solidFill>
                  <a:schemeClr val="tx2"/>
                </a:solidFill>
              </a:rPr>
            </a:br>
            <a:r>
              <a:rPr lang="en-US" sz="1200" b="1" dirty="0">
                <a:solidFill>
                  <a:schemeClr val="tx2"/>
                </a:solidFill>
              </a:rPr>
              <a:t>Marketing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387E6DB8-935E-034D-A119-03BF87BD66E8}"/>
              </a:ext>
            </a:extLst>
          </p:cNvPr>
          <p:cNvSpPr txBox="1">
            <a:spLocks/>
          </p:cNvSpPr>
          <p:nvPr/>
        </p:nvSpPr>
        <p:spPr bwMode="gray">
          <a:xfrm>
            <a:off x="2938274" y="4586625"/>
            <a:ext cx="1586126" cy="51752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tx2"/>
                </a:solidFill>
              </a:rPr>
              <a:t>Customer</a:t>
            </a:r>
            <a:br>
              <a:rPr lang="en-US" sz="1200" b="1" dirty="0">
                <a:solidFill>
                  <a:schemeClr val="tx2"/>
                </a:solidFill>
              </a:rPr>
            </a:br>
            <a:r>
              <a:rPr lang="en-US" sz="1200" b="1" dirty="0">
                <a:solidFill>
                  <a:schemeClr val="tx2"/>
                </a:solidFill>
              </a:rPr>
              <a:t>Segmentation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4388E46B-B35E-3B4D-89DA-78C8575E24B2}"/>
              </a:ext>
            </a:extLst>
          </p:cNvPr>
          <p:cNvSpPr txBox="1">
            <a:spLocks/>
          </p:cNvSpPr>
          <p:nvPr/>
        </p:nvSpPr>
        <p:spPr bwMode="gray">
          <a:xfrm>
            <a:off x="7217666" y="4586625"/>
            <a:ext cx="1586126" cy="51752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tx2"/>
                </a:solidFill>
              </a:rPr>
              <a:t>Game AI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0039CF75-C38B-8D40-971B-CBB3EA932C39}"/>
              </a:ext>
            </a:extLst>
          </p:cNvPr>
          <p:cNvSpPr txBox="1">
            <a:spLocks/>
          </p:cNvSpPr>
          <p:nvPr/>
        </p:nvSpPr>
        <p:spPr bwMode="gray">
          <a:xfrm>
            <a:off x="6961353" y="5209126"/>
            <a:ext cx="1586126" cy="51752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tx2"/>
                </a:solidFill>
              </a:rPr>
              <a:t>Skill Acquisition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01FE345B-69DD-0340-B39A-BEFB89FA3628}"/>
              </a:ext>
            </a:extLst>
          </p:cNvPr>
          <p:cNvSpPr txBox="1">
            <a:spLocks/>
          </p:cNvSpPr>
          <p:nvPr/>
        </p:nvSpPr>
        <p:spPr bwMode="gray">
          <a:xfrm>
            <a:off x="3426548" y="4586625"/>
            <a:ext cx="1586126" cy="51752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dirty="0">
                <a:solidFill>
                  <a:schemeClr val="tx2"/>
                </a:solidFill>
              </a:rPr>
              <a:t>Real-time</a:t>
            </a:r>
            <a:br>
              <a:rPr lang="en-US" sz="1200" b="1" dirty="0">
                <a:solidFill>
                  <a:schemeClr val="tx2"/>
                </a:solidFill>
              </a:rPr>
            </a:br>
            <a:r>
              <a:rPr lang="en-US" sz="1200" b="1" dirty="0">
                <a:solidFill>
                  <a:schemeClr val="tx2"/>
                </a:solidFill>
              </a:rPr>
              <a:t>Decisions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1D7F3D05-1730-0E47-8564-66520B2D5A92}"/>
              </a:ext>
            </a:extLst>
          </p:cNvPr>
          <p:cNvSpPr txBox="1">
            <a:spLocks/>
          </p:cNvSpPr>
          <p:nvPr/>
        </p:nvSpPr>
        <p:spPr bwMode="gray">
          <a:xfrm>
            <a:off x="3681705" y="5209126"/>
            <a:ext cx="1586126" cy="51752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dirty="0">
                <a:solidFill>
                  <a:schemeClr val="tx2"/>
                </a:solidFill>
              </a:rPr>
              <a:t>Robot Navigation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AA006B6E-2C75-AC44-A50C-46A19AC1B7A9}"/>
              </a:ext>
            </a:extLst>
          </p:cNvPr>
          <p:cNvSpPr txBox="1">
            <a:spLocks/>
          </p:cNvSpPr>
          <p:nvPr/>
        </p:nvSpPr>
        <p:spPr bwMode="gray">
          <a:xfrm>
            <a:off x="5302937" y="5708998"/>
            <a:ext cx="1586126" cy="51752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>
                <a:solidFill>
                  <a:schemeClr val="tx2"/>
                </a:solidFill>
              </a:rPr>
              <a:t>Learning Tasks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EBA9146D-710E-1349-84A5-91529AB8D107}"/>
              </a:ext>
            </a:extLst>
          </p:cNvPr>
          <p:cNvSpPr txBox="1">
            <a:spLocks/>
          </p:cNvSpPr>
          <p:nvPr/>
        </p:nvSpPr>
        <p:spPr bwMode="gray">
          <a:xfrm>
            <a:off x="10159188" y="1312207"/>
            <a:ext cx="1586126" cy="4910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tx2"/>
                </a:solidFill>
              </a:rPr>
              <a:t>Identity Fraud Detection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A800C158-77AF-444E-BAC9-75BD9F33F301}"/>
              </a:ext>
            </a:extLst>
          </p:cNvPr>
          <p:cNvSpPr txBox="1">
            <a:spLocks/>
          </p:cNvSpPr>
          <p:nvPr/>
        </p:nvSpPr>
        <p:spPr bwMode="gray">
          <a:xfrm>
            <a:off x="10416615" y="1821312"/>
            <a:ext cx="1586126" cy="48843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tx2"/>
                </a:solidFill>
              </a:rPr>
              <a:t>Image </a:t>
            </a:r>
            <a:br>
              <a:rPr lang="en-US" sz="1200" b="1" dirty="0">
                <a:solidFill>
                  <a:schemeClr val="tx2"/>
                </a:solidFill>
              </a:rPr>
            </a:br>
            <a:r>
              <a:rPr lang="en-US" sz="1200" b="1" dirty="0">
                <a:solidFill>
                  <a:schemeClr val="tx2"/>
                </a:solidFill>
              </a:rPr>
              <a:t>Classification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AB61BE3E-EEFE-7342-ABE9-B0D92D6E4F79}"/>
              </a:ext>
            </a:extLst>
          </p:cNvPr>
          <p:cNvSpPr txBox="1">
            <a:spLocks/>
          </p:cNvSpPr>
          <p:nvPr/>
        </p:nvSpPr>
        <p:spPr bwMode="gray">
          <a:xfrm>
            <a:off x="10416602" y="2309558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tx2"/>
                </a:solidFill>
              </a:rPr>
              <a:t>Customer </a:t>
            </a:r>
            <a:br>
              <a:rPr lang="en-US" sz="1200" b="1" dirty="0">
                <a:solidFill>
                  <a:schemeClr val="tx2"/>
                </a:solidFill>
              </a:rPr>
            </a:br>
            <a:r>
              <a:rPr lang="en-US" sz="1200" b="1" dirty="0">
                <a:solidFill>
                  <a:schemeClr val="tx2"/>
                </a:solidFill>
              </a:rPr>
              <a:t>Retention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C084C2F5-97CE-8444-8E7E-71519D5765DA}"/>
              </a:ext>
            </a:extLst>
          </p:cNvPr>
          <p:cNvSpPr txBox="1">
            <a:spLocks/>
          </p:cNvSpPr>
          <p:nvPr/>
        </p:nvSpPr>
        <p:spPr bwMode="gray">
          <a:xfrm>
            <a:off x="10159188" y="2818785"/>
            <a:ext cx="1586126" cy="51752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tx2"/>
                </a:solidFill>
              </a:rPr>
              <a:t>Diagnostics</a:t>
            </a:r>
          </a:p>
        </p:txBody>
      </p:sp>
      <p:sp>
        <p:nvSpPr>
          <p:cNvPr id="35" name="Text Placeholder 5">
            <a:extLst>
              <a:ext uri="{FF2B5EF4-FFF2-40B4-BE49-F238E27FC236}">
                <a16:creationId xmlns:a16="http://schemas.microsoft.com/office/drawing/2014/main" id="{71E02A1A-BF61-AF4A-BA84-468CC8960D0B}"/>
              </a:ext>
            </a:extLst>
          </p:cNvPr>
          <p:cNvSpPr txBox="1">
            <a:spLocks/>
          </p:cNvSpPr>
          <p:nvPr/>
        </p:nvSpPr>
        <p:spPr bwMode="gray">
          <a:xfrm>
            <a:off x="9212373" y="5187273"/>
            <a:ext cx="1586126" cy="4910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>
                <a:solidFill>
                  <a:schemeClr val="tx2"/>
                </a:solidFill>
              </a:rPr>
              <a:t>Advertising Popularity Prediction</a:t>
            </a:r>
          </a:p>
        </p:txBody>
      </p:sp>
      <p:sp>
        <p:nvSpPr>
          <p:cNvPr id="36" name="Text Placeholder 5">
            <a:extLst>
              <a:ext uri="{FF2B5EF4-FFF2-40B4-BE49-F238E27FC236}">
                <a16:creationId xmlns:a16="http://schemas.microsoft.com/office/drawing/2014/main" id="{33ABFE92-3DB4-584E-A71E-E7A197551E72}"/>
              </a:ext>
            </a:extLst>
          </p:cNvPr>
          <p:cNvSpPr txBox="1">
            <a:spLocks/>
          </p:cNvSpPr>
          <p:nvPr/>
        </p:nvSpPr>
        <p:spPr bwMode="gray">
          <a:xfrm>
            <a:off x="7663127" y="4599876"/>
            <a:ext cx="1586126" cy="4910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dirty="0">
                <a:solidFill>
                  <a:schemeClr val="tx2"/>
                </a:solidFill>
              </a:rPr>
              <a:t>Popular </a:t>
            </a:r>
            <a:br>
              <a:rPr lang="en-US" sz="1200" b="1" dirty="0">
                <a:solidFill>
                  <a:schemeClr val="tx2"/>
                </a:solidFill>
              </a:rPr>
            </a:br>
            <a:r>
              <a:rPr lang="en-US" sz="1200" b="1" dirty="0">
                <a:solidFill>
                  <a:schemeClr val="tx2"/>
                </a:solidFill>
              </a:rPr>
              <a:t>Growth </a:t>
            </a:r>
            <a:br>
              <a:rPr lang="en-US" sz="1200" b="1" dirty="0">
                <a:solidFill>
                  <a:schemeClr val="tx2"/>
                </a:solidFill>
              </a:rPr>
            </a:br>
            <a:r>
              <a:rPr lang="en-US" sz="1200" b="1" dirty="0">
                <a:solidFill>
                  <a:schemeClr val="tx2"/>
                </a:solidFill>
              </a:rPr>
              <a:t>Prediction</a:t>
            </a:r>
          </a:p>
        </p:txBody>
      </p:sp>
      <p:sp>
        <p:nvSpPr>
          <p:cNvPr id="37" name="Text Placeholder 5">
            <a:extLst>
              <a:ext uri="{FF2B5EF4-FFF2-40B4-BE49-F238E27FC236}">
                <a16:creationId xmlns:a16="http://schemas.microsoft.com/office/drawing/2014/main" id="{CD768657-7D04-AD4C-9E68-AB98DF2C438F}"/>
              </a:ext>
            </a:extLst>
          </p:cNvPr>
          <p:cNvSpPr txBox="1">
            <a:spLocks/>
          </p:cNvSpPr>
          <p:nvPr/>
        </p:nvSpPr>
        <p:spPr bwMode="gray">
          <a:xfrm>
            <a:off x="10733548" y="3506089"/>
            <a:ext cx="1586126" cy="4910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tx2"/>
                </a:solidFill>
              </a:rPr>
              <a:t>Weather </a:t>
            </a:r>
            <a:br>
              <a:rPr lang="en-US" sz="1200" b="1" dirty="0">
                <a:solidFill>
                  <a:schemeClr val="tx2"/>
                </a:solidFill>
              </a:rPr>
            </a:br>
            <a:r>
              <a:rPr lang="en-US" sz="1200" b="1" dirty="0">
                <a:solidFill>
                  <a:schemeClr val="tx2"/>
                </a:solidFill>
              </a:rPr>
              <a:t>Forecasting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8A072CFD-16D7-0944-A661-097848D28D68}"/>
              </a:ext>
            </a:extLst>
          </p:cNvPr>
          <p:cNvSpPr txBox="1">
            <a:spLocks/>
          </p:cNvSpPr>
          <p:nvPr/>
        </p:nvSpPr>
        <p:spPr bwMode="gray">
          <a:xfrm>
            <a:off x="10733548" y="4615561"/>
            <a:ext cx="1586126" cy="4910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tx2"/>
                </a:solidFill>
              </a:rPr>
              <a:t>Estimating Life Expectancy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12A67C41-5561-BE44-B6DD-25B31AAFEBBB}"/>
              </a:ext>
            </a:extLst>
          </p:cNvPr>
          <p:cNvSpPr txBox="1">
            <a:spLocks/>
          </p:cNvSpPr>
          <p:nvPr/>
        </p:nvSpPr>
        <p:spPr bwMode="gray">
          <a:xfrm>
            <a:off x="10977388" y="4066921"/>
            <a:ext cx="1586126" cy="49102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tx2"/>
                </a:solidFill>
              </a:rPr>
              <a:t>Market</a:t>
            </a:r>
            <a:br>
              <a:rPr lang="en-US" sz="1200" b="1" dirty="0">
                <a:solidFill>
                  <a:schemeClr val="tx2"/>
                </a:solidFill>
              </a:rPr>
            </a:br>
            <a:r>
              <a:rPr lang="en-US" sz="1200" b="1" dirty="0">
                <a:solidFill>
                  <a:schemeClr val="tx2"/>
                </a:solidFill>
              </a:rPr>
              <a:t>Forecasting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7819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1173F1-E225-D04F-A945-81B74062BD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1648"/>
            <a:ext cx="12192000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A72269E-D480-4EB9-B007-63FC6BD2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- Generic Workflow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B84C5E-ECD9-4F98-A911-7C88D26CB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DBB548-9E64-4E93-AB71-4F666194EB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Confidential property of Optum. Do not distribute or reproduce without express permission from Optum.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FE2AA677-FE77-364B-86C6-D07E26BFBAD2}"/>
              </a:ext>
            </a:extLst>
          </p:cNvPr>
          <p:cNvSpPr txBox="1">
            <a:spLocks/>
          </p:cNvSpPr>
          <p:nvPr/>
        </p:nvSpPr>
        <p:spPr bwMode="gray">
          <a:xfrm rot="16200000">
            <a:off x="-152116" y="3589718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accent5"/>
                </a:solidFill>
              </a:rPr>
              <a:t>Data Providers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AEE599E-FC2A-5645-9076-311096250F69}"/>
              </a:ext>
            </a:extLst>
          </p:cNvPr>
          <p:cNvSpPr txBox="1">
            <a:spLocks/>
          </p:cNvSpPr>
          <p:nvPr/>
        </p:nvSpPr>
        <p:spPr bwMode="gray">
          <a:xfrm>
            <a:off x="1281893" y="3589718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accent1"/>
                </a:solidFill>
              </a:rPr>
              <a:t>Raw </a:t>
            </a:r>
            <a:br>
              <a:rPr lang="en-US" sz="1600" b="1" dirty="0">
                <a:solidFill>
                  <a:schemeClr val="accent1"/>
                </a:solidFill>
              </a:rPr>
            </a:br>
            <a:r>
              <a:rPr lang="en-US" sz="1600" b="1" dirty="0">
                <a:solidFill>
                  <a:schemeClr val="accent1"/>
                </a:solidFill>
              </a:rPr>
              <a:t>Data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4B6D7E6-B46B-8E46-B281-57004C83E5DB}"/>
              </a:ext>
            </a:extLst>
          </p:cNvPr>
          <p:cNvSpPr txBox="1">
            <a:spLocks/>
          </p:cNvSpPr>
          <p:nvPr/>
        </p:nvSpPr>
        <p:spPr bwMode="gray">
          <a:xfrm>
            <a:off x="1269701" y="4528502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accent5"/>
                </a:solidFill>
              </a:rPr>
              <a:t>Select Data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C23ED074-E0AE-1C4B-AF62-B209F7FDAD53}"/>
              </a:ext>
            </a:extLst>
          </p:cNvPr>
          <p:cNvSpPr txBox="1">
            <a:spLocks/>
          </p:cNvSpPr>
          <p:nvPr/>
        </p:nvSpPr>
        <p:spPr bwMode="gray">
          <a:xfrm>
            <a:off x="966350" y="1317898"/>
            <a:ext cx="2241595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rgbClr val="008770"/>
                </a:solidFill>
              </a:rPr>
              <a:t>Data Processing Tools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22CF8F4-60D3-EB45-95ED-42BF2B648734}"/>
              </a:ext>
            </a:extLst>
          </p:cNvPr>
          <p:cNvSpPr txBox="1">
            <a:spLocks/>
          </p:cNvSpPr>
          <p:nvPr/>
        </p:nvSpPr>
        <p:spPr bwMode="gray">
          <a:xfrm>
            <a:off x="3439877" y="3516566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</a:rPr>
              <a:t>Pre-</a:t>
            </a:r>
            <a:br>
              <a:rPr lang="en-US" sz="1600" b="1" dirty="0">
                <a:solidFill>
                  <a:schemeClr val="bg1"/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Processing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9D6A4DA-7F25-4949-8D74-634DD13052D0}"/>
              </a:ext>
            </a:extLst>
          </p:cNvPr>
          <p:cNvSpPr txBox="1">
            <a:spLocks/>
          </p:cNvSpPr>
          <p:nvPr/>
        </p:nvSpPr>
        <p:spPr bwMode="gray">
          <a:xfrm>
            <a:off x="5585669" y="3516566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</a:rPr>
              <a:t>Structured</a:t>
            </a:r>
            <a:br>
              <a:rPr lang="en-US" sz="1600" b="1" dirty="0">
                <a:solidFill>
                  <a:schemeClr val="bg1"/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6DAFCE0-B4D2-8540-84BA-7CF4D1F1BC18}"/>
              </a:ext>
            </a:extLst>
          </p:cNvPr>
          <p:cNvSpPr txBox="1">
            <a:spLocks/>
          </p:cNvSpPr>
          <p:nvPr/>
        </p:nvSpPr>
        <p:spPr bwMode="gray">
          <a:xfrm>
            <a:off x="7694885" y="3516566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</a:rPr>
              <a:t>Learning</a:t>
            </a:r>
            <a:br>
              <a:rPr lang="en-US" sz="1600" b="1" dirty="0">
                <a:solidFill>
                  <a:schemeClr val="bg1"/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Algorithms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A29D84C4-DD3B-8541-9B58-40859045B403}"/>
              </a:ext>
            </a:extLst>
          </p:cNvPr>
          <p:cNvSpPr txBox="1">
            <a:spLocks/>
          </p:cNvSpPr>
          <p:nvPr/>
        </p:nvSpPr>
        <p:spPr bwMode="gray">
          <a:xfrm>
            <a:off x="9889445" y="3516566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</a:rPr>
              <a:t>Candidate</a:t>
            </a:r>
            <a:br>
              <a:rPr lang="en-US" sz="1600" b="1" dirty="0">
                <a:solidFill>
                  <a:schemeClr val="bg1"/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Model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72BE0D88-20BA-8C48-AD44-B956D74CA0F3}"/>
              </a:ext>
            </a:extLst>
          </p:cNvPr>
          <p:cNvSpPr txBox="1">
            <a:spLocks/>
          </p:cNvSpPr>
          <p:nvPr/>
        </p:nvSpPr>
        <p:spPr bwMode="gray">
          <a:xfrm>
            <a:off x="4819747" y="1317898"/>
            <a:ext cx="3117970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rgbClr val="008770"/>
                </a:solidFill>
              </a:rPr>
              <a:t>Machine Learning Algorithms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4996219D-CD91-3643-8596-A44E5335B5FC}"/>
              </a:ext>
            </a:extLst>
          </p:cNvPr>
          <p:cNvSpPr txBox="1">
            <a:spLocks/>
          </p:cNvSpPr>
          <p:nvPr/>
        </p:nvSpPr>
        <p:spPr bwMode="gray">
          <a:xfrm>
            <a:off x="3706368" y="2165501"/>
            <a:ext cx="1785187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accent5"/>
                </a:solidFill>
              </a:rPr>
              <a:t>Iterate Until Data is Processed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3955CE17-B4B0-EC4C-A8EE-216948DD4DA3}"/>
              </a:ext>
            </a:extLst>
          </p:cNvPr>
          <p:cNvSpPr txBox="1">
            <a:spLocks/>
          </p:cNvSpPr>
          <p:nvPr/>
        </p:nvSpPr>
        <p:spPr bwMode="gray">
          <a:xfrm>
            <a:off x="8843188" y="2165501"/>
            <a:ext cx="1812619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accent5"/>
                </a:solidFill>
              </a:rPr>
              <a:t>Iterate to Get the Best Model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53D9831E-6415-694A-81D4-5A6F8A2D330E}"/>
              </a:ext>
            </a:extLst>
          </p:cNvPr>
          <p:cNvSpPr txBox="1">
            <a:spLocks/>
          </p:cNvSpPr>
          <p:nvPr/>
        </p:nvSpPr>
        <p:spPr bwMode="gray">
          <a:xfrm>
            <a:off x="3439877" y="5503862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</a:rPr>
              <a:t>Applications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7315BB4D-C120-0440-9184-909A9EE4A8F6}"/>
              </a:ext>
            </a:extLst>
          </p:cNvPr>
          <p:cNvSpPr txBox="1">
            <a:spLocks/>
          </p:cNvSpPr>
          <p:nvPr/>
        </p:nvSpPr>
        <p:spPr bwMode="gray">
          <a:xfrm>
            <a:off x="5597861" y="5348451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</a:rPr>
              <a:t>Golden</a:t>
            </a:r>
            <a:br>
              <a:rPr lang="en-US" sz="1600" b="1" dirty="0">
                <a:solidFill>
                  <a:schemeClr val="bg1"/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Model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ADD14207-3131-774F-996F-153CAFF624FA}"/>
              </a:ext>
            </a:extLst>
          </p:cNvPr>
          <p:cNvSpPr txBox="1">
            <a:spLocks/>
          </p:cNvSpPr>
          <p:nvPr/>
        </p:nvSpPr>
        <p:spPr bwMode="gray">
          <a:xfrm>
            <a:off x="7780229" y="5348451"/>
            <a:ext cx="1586126" cy="55223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800"/>
              </a:spcBef>
              <a:spcAft>
                <a:spcPts val="600"/>
              </a:spcAft>
              <a:buFont typeface="Arial" panose="020B0604020202020204" pitchFamily="34" charset="0"/>
              <a:buChar char="​"/>
              <a:defRPr sz="26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2301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​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8788" indent="-230188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58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4400" indent="-22860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</a:rPr>
              <a:t>Deploy </a:t>
            </a:r>
            <a:br>
              <a:rPr lang="en-US" sz="1600" b="1" dirty="0">
                <a:solidFill>
                  <a:schemeClr val="bg1"/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Selected </a:t>
            </a:r>
            <a:br>
              <a:rPr lang="en-US" sz="1600" b="1" dirty="0">
                <a:solidFill>
                  <a:schemeClr val="bg1"/>
                </a:solidFill>
              </a:rPr>
            </a:br>
            <a:r>
              <a:rPr lang="en-US" sz="1600" b="1" dirty="0">
                <a:solidFill>
                  <a:schemeClr val="bg1"/>
                </a:solidFill>
              </a:rPr>
              <a:t>Model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32209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BEC05-ACED-2848-82D3-9BF677D58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Fundamental Introduction – Decision Trees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BC9424-30D5-6742-BB98-EE0A379E3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FD7497-C2B6-FC48-9627-642FD90DB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291E62-37F4-F241-B64B-79EF68DE3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487" y="2004045"/>
            <a:ext cx="6343395" cy="3552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82FDCE-D8FB-A645-AD56-BD9B8AF4C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87" y="1980839"/>
            <a:ext cx="5295900" cy="35761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1CED671-18E1-1049-96E8-C4777BB5C63A}"/>
              </a:ext>
            </a:extLst>
          </p:cNvPr>
          <p:cNvSpPr txBox="1"/>
          <p:nvPr/>
        </p:nvSpPr>
        <p:spPr>
          <a:xfrm>
            <a:off x="1541451" y="1634713"/>
            <a:ext cx="3020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Should I go outside?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6BBC8C-ED57-BC4B-84D5-A677EDAEE866}"/>
              </a:ext>
            </a:extLst>
          </p:cNvPr>
          <p:cNvSpPr txBox="1"/>
          <p:nvPr/>
        </p:nvSpPr>
        <p:spPr>
          <a:xfrm>
            <a:off x="7576703" y="1634713"/>
            <a:ext cx="3020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classification problems</a:t>
            </a:r>
          </a:p>
        </p:txBody>
      </p:sp>
    </p:spTree>
    <p:extLst>
      <p:ext uri="{BB962C8B-B14F-4D97-AF65-F5344CB8AC3E}">
        <p14:creationId xmlns:p14="http://schemas.microsoft.com/office/powerpoint/2010/main" val="1893522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88DA6-ADE4-024B-ADED-E388C6220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Introduction - Random Forest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8B1F04-5FAD-214C-84E4-159F9B90D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26BC9-598C-9648-B512-92980788B1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CE142D-ADA4-DA45-ABD6-8B6BC7666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3172" y="1519382"/>
            <a:ext cx="6959600" cy="431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4B9FAA-88F3-CA4E-A7C6-32131011364E}"/>
              </a:ext>
            </a:extLst>
          </p:cNvPr>
          <p:cNvSpPr txBox="1"/>
          <p:nvPr/>
        </p:nvSpPr>
        <p:spPr>
          <a:xfrm>
            <a:off x="495300" y="1939444"/>
            <a:ext cx="406644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Introductory ensemble method as a collection of basic decision trees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Randomly create </a:t>
            </a:r>
            <a:r>
              <a:rPr lang="en-US" sz="2000" i="1" dirty="0"/>
              <a:t>n </a:t>
            </a:r>
            <a:r>
              <a:rPr lang="en-US" sz="2000" dirty="0"/>
              <a:t>decision trees to individually decide the outcome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aggregate decision of all trees voting will be the final prediction of the random forest</a:t>
            </a:r>
          </a:p>
        </p:txBody>
      </p:sp>
    </p:spTree>
    <p:extLst>
      <p:ext uri="{BB962C8B-B14F-4D97-AF65-F5344CB8AC3E}">
        <p14:creationId xmlns:p14="http://schemas.microsoft.com/office/powerpoint/2010/main" val="3616905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88DA6-ADE4-024B-ADED-E388C6220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Introduction – </a:t>
            </a:r>
            <a:r>
              <a:rPr lang="en-US" dirty="0" err="1"/>
              <a:t>LightGBM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8B1F04-5FAD-214C-84E4-159F9B90D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26BC9-598C-9648-B512-92980788B1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4B9FAA-88F3-CA4E-A7C6-32131011364E}"/>
              </a:ext>
            </a:extLst>
          </p:cNvPr>
          <p:cNvSpPr txBox="1"/>
          <p:nvPr/>
        </p:nvSpPr>
        <p:spPr>
          <a:xfrm>
            <a:off x="7154007" y="1792578"/>
            <a:ext cx="406644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Gradient Boosting Model, comparable to </a:t>
            </a:r>
            <a:r>
              <a:rPr lang="en-US" sz="2200" dirty="0" err="1"/>
              <a:t>XGBoost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Similar but more complex implementation of a decision tree ensemble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More thoughtfully appends new trees over time to decrease 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4D6040-481A-A442-AE58-80748F8BC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972" y="1442579"/>
            <a:ext cx="5388681" cy="380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89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1DE0F-E9DF-5A42-955B-CB0018D62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Use Case – Heart Disease Prediction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9CA61B-A87D-9D4D-8871-F74D5BD2B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60A477-B1F9-174E-94BC-185820AD10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1E4D8C-FA9F-5741-846A-13C55EA40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8611" y="2104120"/>
            <a:ext cx="5588000" cy="3352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0347DE-A88D-4843-A15B-5CB157115B30}"/>
              </a:ext>
            </a:extLst>
          </p:cNvPr>
          <p:cNvSpPr txBox="1"/>
          <p:nvPr/>
        </p:nvSpPr>
        <p:spPr>
          <a:xfrm>
            <a:off x="711643" y="1896302"/>
            <a:ext cx="406644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Dataset from UC-Irvine ML Repository (303 records)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Data includes individual health characteristics and a target of heart disease diagnosis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Goal is to train on the data and predict if a given patient has heart disease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309834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A402F-799E-BD41-B213-AF91A7DD1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0"/>
            <a:ext cx="8773391" cy="1074058"/>
          </a:xfrm>
        </p:spPr>
        <p:txBody>
          <a:bodyPr/>
          <a:lstStyle/>
          <a:p>
            <a:r>
              <a:rPr lang="en-US" dirty="0"/>
              <a:t>Review and Future Learning – Ensemble Methods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D3F8D9-AA34-AF49-84BE-14FB43DC5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0D8EA-3107-4873-B9AB-DD7D3E79053A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CA7457-A4AA-6141-9E8A-19BA2A0D69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Confidential property of Optum. Do not distribute or reproduce without express permission from Optum.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DCDA5A-D4D9-B343-9252-9AA093678E9E}"/>
              </a:ext>
            </a:extLst>
          </p:cNvPr>
          <p:cNvSpPr txBox="1"/>
          <p:nvPr/>
        </p:nvSpPr>
        <p:spPr>
          <a:xfrm>
            <a:off x="983673" y="1648690"/>
            <a:ext cx="4114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dirty="0"/>
              <a:t>Voting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dirty="0"/>
              <a:t>Averaging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dirty="0"/>
              <a:t>Bagging (bootstrap aggregating)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Random Forest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dirty="0"/>
              <a:t>Boosting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Gradient Boosting Models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200" dirty="0"/>
              <a:t>Stacking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066ED1-30A7-364D-898C-5F45FD949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899" y="1357743"/>
            <a:ext cx="5924549" cy="487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2882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6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ptum WIdescreen 2017">
  <a:themeElements>
    <a:clrScheme name="Optum May 2017">
      <a:dk1>
        <a:srgbClr val="55565A"/>
      </a:dk1>
      <a:lt1>
        <a:srgbClr val="FFFFFF"/>
      </a:lt1>
      <a:dk2>
        <a:srgbClr val="55565A"/>
      </a:dk2>
      <a:lt2>
        <a:srgbClr val="FFFFFF"/>
      </a:lt2>
      <a:accent1>
        <a:srgbClr val="E87722"/>
      </a:accent1>
      <a:accent2>
        <a:srgbClr val="EAAA00"/>
      </a:accent2>
      <a:accent3>
        <a:srgbClr val="63666A"/>
      </a:accent3>
      <a:accent4>
        <a:srgbClr val="888B8D"/>
      </a:accent4>
      <a:accent5>
        <a:srgbClr val="B1B3B3"/>
      </a:accent5>
      <a:accent6>
        <a:srgbClr val="D0D0CE"/>
      </a:accent6>
      <a:hlink>
        <a:srgbClr val="E87722"/>
      </a:hlink>
      <a:folHlink>
        <a:srgbClr val="888B8D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rnd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smtClean="0"/>
        </a:defPPr>
      </a:lstStyle>
    </a:txDef>
  </a:objectDefaults>
  <a:extraClrSchemeLst/>
  <a:custClrLst>
    <a:custClr name="Custom Color 1">
      <a:srgbClr val="E87722"/>
    </a:custClr>
    <a:custClr name="Custom Color 2">
      <a:srgbClr val="888B8D"/>
    </a:custClr>
    <a:custClr name="Custom Color 3">
      <a:srgbClr val="739600"/>
    </a:custClr>
    <a:custClr name="Custom Color 4">
      <a:srgbClr val="008770"/>
    </a:custClr>
    <a:custClr name="Custom Color 5">
      <a:srgbClr val="00549F"/>
    </a:custClr>
    <a:custClr name="Custom Color 6">
      <a:srgbClr val="3B0083"/>
    </a:custClr>
    <a:custClr name="Custom Color 7">
      <a:srgbClr val="A22B38"/>
    </a:custClr>
  </a:custClrLst>
  <a:extLst>
    <a:ext uri="{05A4C25C-085E-4340-85A3-A5531E510DB2}">
      <thm15:themeFamily xmlns:thm15="http://schemas.microsoft.com/office/thememl/2012/main" name="Optum Template Widescreen - 2017 - 06.27.17.potx" id="{14CCB6DF-C717-4413-BCDA-15B71AA5CDD8}" vid="{817E4C5E-750D-4B97-8ADE-F637BD8C07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ABAFA856DEF2439B60CB2AC153471C" ma:contentTypeVersion="" ma:contentTypeDescription="Create a new document." ma:contentTypeScope="" ma:versionID="604379e6e0a98770b924bb4a3222c1e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2384c6cc0088fcedbaf6edaf557def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EC898CB-579E-48C6-B6BF-3982373F5F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30297D7-6120-4AEC-BD90-27546ED06F7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72DBA8-2504-4AD1-BD72-3562DB5094EB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12677</TotalTime>
  <Words>510</Words>
  <Application>Microsoft Macintosh PowerPoint</Application>
  <PresentationFormat>Widescreen</PresentationFormat>
  <Paragraphs>132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Courier New</vt:lpstr>
      <vt:lpstr>Segoe UI</vt:lpstr>
      <vt:lpstr>Optum WIdescreen 2017</vt:lpstr>
      <vt:lpstr>Classification Problems and Ensemble Methods</vt:lpstr>
      <vt:lpstr>Terms and Definitions - What is Artificial Intelligence</vt:lpstr>
      <vt:lpstr>Machine Learning Methodologies - Overview</vt:lpstr>
      <vt:lpstr>Machine Learning - Generic Workflow</vt:lpstr>
      <vt:lpstr>Fundamental Introduction – Decision Trees</vt:lpstr>
      <vt:lpstr>Algorithm Introduction - Random Forest</vt:lpstr>
      <vt:lpstr>Algorithm Introduction – LightGBM</vt:lpstr>
      <vt:lpstr>Demo Use Case – Heart Disease Prediction </vt:lpstr>
      <vt:lpstr>Review and Future Learning – Ensemble Methods</vt:lpstr>
      <vt:lpstr>My Gift to You</vt:lpstr>
      <vt:lpstr>Questions?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Optum PowerPoint template - 2017</dc:title>
  <dc:creator>Sandra Johnson</dc:creator>
  <cp:lastModifiedBy>Microsoft Office User</cp:lastModifiedBy>
  <cp:revision>244</cp:revision>
  <dcterms:modified xsi:type="dcterms:W3CDTF">2019-03-27T22:25:59Z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0x01010048ABAFA856DEF2439B60CB2AC153471C</vt:lpwstr>
  </property>
  <property fmtid="{D5CDD505-2E9C-101B-9397-08002B2CF9AE}" pid="3" name="ArticulateGUID">
    <vt:lpwstr>C1F5EE98-4733-42D5-9D5C-355D2BF36F22</vt:lpwstr>
  </property>
  <property fmtid="{D5CDD505-2E9C-101B-9397-08002B2CF9AE}" pid="4" name="ArticulatePath">
    <vt:lpwstr>https://t1p.sharepoint.com/sites/OptumDevDaysRe-DesignD3/Shared Documents/OPT3984 - Dev Days 2018/Content Development/AI/Alpha/DevDays_AI_SLD</vt:lpwstr>
  </property>
</Properties>
</file>

<file path=docProps/thumbnail.jpeg>
</file>